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Century Gothic"/>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CenturyGothic-regular.fntdata"/><Relationship Id="rId8" Type="http://schemas.openxmlformats.org/officeDocument/2006/relationships/slide" Target="slides/slide3.xml"/><Relationship Id="rId21" Type="http://schemas.openxmlformats.org/officeDocument/2006/relationships/font" Target="fonts/CenturyGothic-boldItalic.fntdata"/><Relationship Id="rId3" Type="http://schemas.openxmlformats.org/officeDocument/2006/relationships/presProps" Target="presProps.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20" Type="http://schemas.openxmlformats.org/officeDocument/2006/relationships/font" Target="fonts/CenturyGothic-italic.fntdata"/><Relationship Id="rId2"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1" Type="http://schemas.openxmlformats.org/officeDocument/2006/relationships/theme" Target="theme/theme2.xml"/><Relationship Id="rId6" Type="http://schemas.openxmlformats.org/officeDocument/2006/relationships/slide" Target="slides/slide1.xml"/><Relationship Id="rId24" Type="http://schemas.openxmlformats.org/officeDocument/2006/relationships/customXml" Target="../customXml/item3.xml"/><Relationship Id="rId15" Type="http://schemas.openxmlformats.org/officeDocument/2006/relationships/slide" Target="slides/slide10.xml"/><Relationship Id="rId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font" Target="fonts/CenturyGothic-bold.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f02ed756a1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f02ed756a1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f02ed756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f02ed756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f02b933a7e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f02b933a7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f02b933a7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f02b933a7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f02ed756a1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f02ed756a1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f02b933a7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f02b933a7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f02ed756a1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f02ed756a1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f02b933a7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f02b933a7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f02ed756a1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f02ed756a1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f02ed756a1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f02ed756a1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f02ed756a1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f02ed756a1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f02ed756a1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f02ed756a1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1740325"/>
            <a:ext cx="8520600" cy="904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GB">
                <a:latin typeface="Century Gothic"/>
                <a:ea typeface="Century Gothic"/>
                <a:cs typeface="Century Gothic"/>
                <a:sym typeface="Century Gothic"/>
              </a:rPr>
              <a:t>Lesson One:</a:t>
            </a:r>
            <a:r>
              <a:rPr lang="en-GB">
                <a:latin typeface="Century Gothic"/>
                <a:ea typeface="Century Gothic"/>
                <a:cs typeface="Century Gothic"/>
                <a:sym typeface="Century Gothic"/>
              </a:rPr>
              <a:t> Chivalric Tales</a:t>
            </a:r>
            <a:endParaRPr>
              <a:latin typeface="Century Gothic"/>
              <a:ea typeface="Century Gothic"/>
              <a:cs typeface="Century Gothic"/>
              <a:sym typeface="Century Gothic"/>
            </a:endParaRPr>
          </a:p>
        </p:txBody>
      </p:sp>
      <p:sp>
        <p:nvSpPr>
          <p:cNvPr id="55" name="Google Shape;55;p13"/>
          <p:cNvSpPr txBox="1"/>
          <p:nvPr>
            <p:ph idx="1" type="subTitle"/>
          </p:nvPr>
        </p:nvSpPr>
        <p:spPr>
          <a:xfrm>
            <a:off x="311700" y="27579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i="1" lang="en-GB">
                <a:latin typeface="Century Gothic"/>
                <a:ea typeface="Century Gothic"/>
                <a:cs typeface="Century Gothic"/>
                <a:sym typeface="Century Gothic"/>
              </a:rPr>
              <a:t>The Novel</a:t>
            </a:r>
            <a:endParaRPr i="1">
              <a:latin typeface="Century Gothic"/>
              <a:ea typeface="Century Gothic"/>
              <a:cs typeface="Century Gothic"/>
              <a:sym typeface="Century Gothic"/>
            </a:endParaRPr>
          </a:p>
        </p:txBody>
      </p:sp>
      <p:sp>
        <p:nvSpPr>
          <p:cNvPr id="56" name="Google Shape;56;p13"/>
          <p:cNvSpPr txBox="1"/>
          <p:nvPr/>
        </p:nvSpPr>
        <p:spPr>
          <a:xfrm>
            <a:off x="988800" y="3999300"/>
            <a:ext cx="71664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500">
                <a:latin typeface="Century Gothic"/>
                <a:ea typeface="Century Gothic"/>
                <a:cs typeface="Century Gothic"/>
                <a:sym typeface="Century Gothic"/>
              </a:rPr>
              <a:t>LO</a:t>
            </a:r>
            <a:r>
              <a:rPr lang="en-GB" sz="1500">
                <a:latin typeface="Century Gothic"/>
                <a:ea typeface="Century Gothic"/>
                <a:cs typeface="Century Gothic"/>
                <a:sym typeface="Century Gothic"/>
              </a:rPr>
              <a:t>: To understand the history and characteristics of chivalric tales and to use that knowledge to describe the characters of </a:t>
            </a:r>
            <a:r>
              <a:rPr i="1" lang="en-GB" sz="1500">
                <a:latin typeface="Century Gothic"/>
                <a:ea typeface="Century Gothic"/>
                <a:cs typeface="Century Gothic"/>
                <a:sym typeface="Century Gothic"/>
              </a:rPr>
              <a:t>Aidan</a:t>
            </a:r>
            <a:r>
              <a:rPr lang="en-GB" sz="1500">
                <a:latin typeface="Century Gothic"/>
                <a:ea typeface="Century Gothic"/>
                <a:cs typeface="Century Gothic"/>
                <a:sym typeface="Century Gothic"/>
              </a:rPr>
              <a:t>.</a:t>
            </a:r>
            <a:endParaRPr sz="1500">
              <a:latin typeface="Century Gothic"/>
              <a:ea typeface="Century Gothic"/>
              <a:cs typeface="Century Gothic"/>
              <a:sym typeface="Century Gothic"/>
            </a:endParaRPr>
          </a:p>
        </p:txBody>
      </p:sp>
      <p:pic>
        <p:nvPicPr>
          <p:cNvPr id="57" name="Google Shape;57;p13"/>
          <p:cNvPicPr preferRelativeResize="0"/>
          <p:nvPr/>
        </p:nvPicPr>
        <p:blipFill rotWithShape="1">
          <a:blip r:embed="rId3">
            <a:alphaModFix/>
          </a:blip>
          <a:srcRect b="33046" l="0" r="0" t="32855"/>
          <a:stretch/>
        </p:blipFill>
        <p:spPr>
          <a:xfrm>
            <a:off x="0" y="0"/>
            <a:ext cx="2324484" cy="792600"/>
          </a:xfrm>
          <a:prstGeom prst="rect">
            <a:avLst/>
          </a:prstGeom>
          <a:noFill/>
          <a:ln>
            <a:noFill/>
          </a:ln>
        </p:spPr>
      </p:pic>
      <p:pic>
        <p:nvPicPr>
          <p:cNvPr id="58" name="Google Shape;58;p13"/>
          <p:cNvPicPr preferRelativeResize="0"/>
          <p:nvPr/>
        </p:nvPicPr>
        <p:blipFill rotWithShape="1">
          <a:blip r:embed="rId3">
            <a:alphaModFix/>
          </a:blip>
          <a:srcRect b="33046" l="0" r="0" t="32855"/>
          <a:stretch/>
        </p:blipFill>
        <p:spPr>
          <a:xfrm>
            <a:off x="2324475" y="0"/>
            <a:ext cx="2324484" cy="792600"/>
          </a:xfrm>
          <a:prstGeom prst="rect">
            <a:avLst/>
          </a:prstGeom>
          <a:noFill/>
          <a:ln>
            <a:noFill/>
          </a:ln>
        </p:spPr>
      </p:pic>
      <p:pic>
        <p:nvPicPr>
          <p:cNvPr id="59" name="Google Shape;59;p13"/>
          <p:cNvPicPr preferRelativeResize="0"/>
          <p:nvPr/>
        </p:nvPicPr>
        <p:blipFill rotWithShape="1">
          <a:blip r:embed="rId3">
            <a:alphaModFix/>
          </a:blip>
          <a:srcRect b="33046" l="0" r="0" t="32855"/>
          <a:stretch/>
        </p:blipFill>
        <p:spPr>
          <a:xfrm>
            <a:off x="4648950" y="0"/>
            <a:ext cx="2324484" cy="792600"/>
          </a:xfrm>
          <a:prstGeom prst="rect">
            <a:avLst/>
          </a:prstGeom>
          <a:noFill/>
          <a:ln>
            <a:noFill/>
          </a:ln>
        </p:spPr>
      </p:pic>
      <p:pic>
        <p:nvPicPr>
          <p:cNvPr id="60" name="Google Shape;60;p13"/>
          <p:cNvPicPr preferRelativeResize="0"/>
          <p:nvPr/>
        </p:nvPicPr>
        <p:blipFill rotWithShape="1">
          <a:blip r:embed="rId3">
            <a:alphaModFix/>
          </a:blip>
          <a:srcRect b="33046" l="0" r="6620" t="32855"/>
          <a:stretch/>
        </p:blipFill>
        <p:spPr>
          <a:xfrm>
            <a:off x="6973425" y="0"/>
            <a:ext cx="2170575" cy="792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45" name="Shape 145"/>
        <p:cNvGrpSpPr/>
        <p:nvPr/>
      </p:nvGrpSpPr>
      <p:grpSpPr>
        <a:xfrm>
          <a:off x="0" y="0"/>
          <a:ext cx="0" cy="0"/>
          <a:chOff x="0" y="0"/>
          <a:chExt cx="0" cy="0"/>
        </a:xfrm>
      </p:grpSpPr>
      <p:sp>
        <p:nvSpPr>
          <p:cNvPr id="146" name="Google Shape;146;p22"/>
          <p:cNvSpPr txBox="1"/>
          <p:nvPr>
            <p:ph type="title"/>
          </p:nvPr>
        </p:nvSpPr>
        <p:spPr>
          <a:xfrm>
            <a:off x="311700" y="1402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Century Gothic"/>
                <a:ea typeface="Century Gothic"/>
                <a:cs typeface="Century Gothic"/>
                <a:sym typeface="Century Gothic"/>
              </a:rPr>
              <a:t>Watch </a:t>
            </a:r>
            <a:r>
              <a:rPr lang="en-GB">
                <a:latin typeface="Century Gothic"/>
                <a:ea typeface="Century Gothic"/>
                <a:cs typeface="Century Gothic"/>
                <a:sym typeface="Century Gothic"/>
              </a:rPr>
              <a:t>Act One of Aidan</a:t>
            </a:r>
            <a:endParaRPr>
              <a:latin typeface="Century Gothic"/>
              <a:ea typeface="Century Gothic"/>
              <a:cs typeface="Century Gothic"/>
              <a:sym typeface="Century Gothic"/>
            </a:endParaRPr>
          </a:p>
        </p:txBody>
      </p:sp>
      <p:sp>
        <p:nvSpPr>
          <p:cNvPr id="147" name="Google Shape;147;p22"/>
          <p:cNvSpPr/>
          <p:nvPr/>
        </p:nvSpPr>
        <p:spPr>
          <a:xfrm>
            <a:off x="7894200" y="4429525"/>
            <a:ext cx="1249800" cy="714000"/>
          </a:xfrm>
          <a:prstGeom prst="round1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2"/>
          <p:cNvSpPr txBox="1"/>
          <p:nvPr/>
        </p:nvSpPr>
        <p:spPr>
          <a:xfrm>
            <a:off x="7881150" y="4478713"/>
            <a:ext cx="1249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Century Gothic"/>
                <a:ea typeface="Century Gothic"/>
                <a:cs typeface="Century Gothic"/>
                <a:sym typeface="Century Gothic"/>
              </a:rPr>
              <a:t>Construct Meaning</a:t>
            </a:r>
            <a:endParaRPr>
              <a:latin typeface="Century Gothic"/>
              <a:ea typeface="Century Gothic"/>
              <a:cs typeface="Century Gothic"/>
              <a:sym typeface="Century Gothic"/>
            </a:endParaRPr>
          </a:p>
        </p:txBody>
      </p:sp>
      <p:sp>
        <p:nvSpPr>
          <p:cNvPr id="149" name="Google Shape;149;p22"/>
          <p:cNvSpPr txBox="1"/>
          <p:nvPr>
            <p:ph idx="1" type="body"/>
          </p:nvPr>
        </p:nvSpPr>
        <p:spPr>
          <a:xfrm>
            <a:off x="0" y="712925"/>
            <a:ext cx="9144000" cy="4636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solidFill>
                  <a:schemeClr val="dk1"/>
                </a:solidFill>
                <a:latin typeface="Century Gothic"/>
                <a:ea typeface="Century Gothic"/>
                <a:cs typeface="Century Gothic"/>
                <a:sym typeface="Century Gothic"/>
              </a:rPr>
              <a:t>In Act One, we meet </a:t>
            </a:r>
            <a:r>
              <a:rPr b="1" lang="en-GB">
                <a:solidFill>
                  <a:schemeClr val="dk1"/>
                </a:solidFill>
                <a:latin typeface="Century Gothic"/>
                <a:ea typeface="Century Gothic"/>
                <a:cs typeface="Century Gothic"/>
                <a:sym typeface="Century Gothic"/>
              </a:rPr>
              <a:t>Aidan</a:t>
            </a:r>
            <a:r>
              <a:rPr lang="en-GB">
                <a:solidFill>
                  <a:schemeClr val="dk1"/>
                </a:solidFill>
                <a:latin typeface="Century Gothic"/>
                <a:ea typeface="Century Gothic"/>
                <a:cs typeface="Century Gothic"/>
                <a:sym typeface="Century Gothic"/>
              </a:rPr>
              <a:t> and </a:t>
            </a:r>
            <a:r>
              <a:rPr b="1" lang="en-GB">
                <a:solidFill>
                  <a:schemeClr val="dk1"/>
                </a:solidFill>
                <a:latin typeface="Century Gothic"/>
                <a:ea typeface="Century Gothic"/>
                <a:cs typeface="Century Gothic"/>
                <a:sym typeface="Century Gothic"/>
              </a:rPr>
              <a:t>Dorian</a:t>
            </a:r>
            <a:r>
              <a:rPr lang="en-GB">
                <a:solidFill>
                  <a:schemeClr val="dk1"/>
                </a:solidFill>
                <a:latin typeface="Century Gothic"/>
                <a:ea typeface="Century Gothic"/>
                <a:cs typeface="Century Gothic"/>
                <a:sym typeface="Century Gothic"/>
              </a:rPr>
              <a:t>, who are trapped in </a:t>
            </a:r>
            <a:r>
              <a:rPr b="1" lang="en-GB">
                <a:solidFill>
                  <a:schemeClr val="dk1"/>
                </a:solidFill>
                <a:latin typeface="Century Gothic"/>
                <a:ea typeface="Century Gothic"/>
                <a:cs typeface="Century Gothic"/>
                <a:sym typeface="Century Gothic"/>
              </a:rPr>
              <a:t>Melissa’s</a:t>
            </a:r>
            <a:r>
              <a:rPr lang="en-GB">
                <a:solidFill>
                  <a:schemeClr val="dk1"/>
                </a:solidFill>
                <a:latin typeface="Century Gothic"/>
                <a:ea typeface="Century Gothic"/>
                <a:cs typeface="Century Gothic"/>
                <a:sym typeface="Century Gothic"/>
              </a:rPr>
              <a:t> magical world. She has made the whole magical place just for Aidan, who she loves. But Aidan loves Olivia, and… so does Dorian! How will they sort it all out, especially once Melissa arrives to confuse things even more?</a:t>
            </a:r>
            <a:endParaRPr>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t/>
            </a:r>
            <a:endParaRPr sz="800">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t/>
            </a:r>
            <a:endParaRPr sz="800">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t/>
            </a:r>
            <a:endParaRPr sz="800">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t/>
            </a:r>
            <a:endParaRPr sz="800">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t/>
            </a:r>
            <a:endParaRPr sz="800">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t/>
            </a:r>
            <a:endParaRPr sz="800">
              <a:solidFill>
                <a:schemeClr val="dk1"/>
              </a:solidFill>
              <a:latin typeface="Century Gothic"/>
              <a:ea typeface="Century Gothic"/>
              <a:cs typeface="Century Gothic"/>
              <a:sym typeface="Century Gothic"/>
            </a:endParaRPr>
          </a:p>
          <a:p>
            <a:pPr indent="0" lvl="0" marL="0" rtl="0" algn="ctr">
              <a:spcBef>
                <a:spcPts val="1200"/>
              </a:spcBef>
              <a:spcAft>
                <a:spcPts val="1200"/>
              </a:spcAft>
              <a:buNone/>
            </a:pPr>
            <a:r>
              <a:rPr i="1" lang="en-GB">
                <a:solidFill>
                  <a:schemeClr val="dk1"/>
                </a:solidFill>
                <a:latin typeface="Century Gothic"/>
                <a:ea typeface="Century Gothic"/>
                <a:cs typeface="Century Gothic"/>
                <a:sym typeface="Century Gothic"/>
              </a:rPr>
              <a:t>While we’re watching, add </a:t>
            </a:r>
            <a:r>
              <a:rPr b="1" i="1" lang="en-GB">
                <a:solidFill>
                  <a:schemeClr val="dk1"/>
                </a:solidFill>
                <a:latin typeface="Century Gothic"/>
                <a:ea typeface="Century Gothic"/>
                <a:cs typeface="Century Gothic"/>
                <a:sym typeface="Century Gothic"/>
              </a:rPr>
              <a:t>more</a:t>
            </a:r>
            <a:r>
              <a:rPr i="1" lang="en-GB">
                <a:solidFill>
                  <a:schemeClr val="dk1"/>
                </a:solidFill>
                <a:latin typeface="Century Gothic"/>
                <a:ea typeface="Century Gothic"/>
                <a:cs typeface="Century Gothic"/>
                <a:sym typeface="Century Gothic"/>
              </a:rPr>
              <a:t> </a:t>
            </a:r>
            <a:r>
              <a:rPr b="1" i="1" lang="en-GB">
                <a:solidFill>
                  <a:schemeClr val="dk1"/>
                </a:solidFill>
                <a:latin typeface="Century Gothic"/>
                <a:ea typeface="Century Gothic"/>
                <a:cs typeface="Century Gothic"/>
                <a:sym typeface="Century Gothic"/>
              </a:rPr>
              <a:t>information</a:t>
            </a:r>
            <a:r>
              <a:rPr i="1" lang="en-GB">
                <a:solidFill>
                  <a:schemeClr val="dk1"/>
                </a:solidFill>
                <a:latin typeface="Century Gothic"/>
                <a:ea typeface="Century Gothic"/>
                <a:cs typeface="Century Gothic"/>
                <a:sym typeface="Century Gothic"/>
              </a:rPr>
              <a:t> to your character images,    labelling them with new information about the </a:t>
            </a:r>
            <a:r>
              <a:rPr b="1" i="1" lang="en-GB">
                <a:solidFill>
                  <a:schemeClr val="dk1"/>
                </a:solidFill>
                <a:latin typeface="Century Gothic"/>
                <a:ea typeface="Century Gothic"/>
                <a:cs typeface="Century Gothic"/>
                <a:sym typeface="Century Gothic"/>
              </a:rPr>
              <a:t>characters                                  from the opera (Aidan, Dorian, Melissa).</a:t>
            </a:r>
            <a:endParaRPr b="1" i="1">
              <a:solidFill>
                <a:schemeClr val="dk1"/>
              </a:solidFill>
              <a:latin typeface="Century Gothic"/>
              <a:ea typeface="Century Gothic"/>
              <a:cs typeface="Century Gothic"/>
              <a:sym typeface="Century Gothic"/>
            </a:endParaRPr>
          </a:p>
        </p:txBody>
      </p:sp>
      <p:pic>
        <p:nvPicPr>
          <p:cNvPr id="150" name="Google Shape;150;p22"/>
          <p:cNvPicPr preferRelativeResize="0"/>
          <p:nvPr/>
        </p:nvPicPr>
        <p:blipFill>
          <a:blip r:embed="rId3">
            <a:alphaModFix/>
          </a:blip>
          <a:stretch>
            <a:fillRect/>
          </a:stretch>
        </p:blipFill>
        <p:spPr>
          <a:xfrm>
            <a:off x="3405284" y="2209549"/>
            <a:ext cx="2333425" cy="1642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54" name="Shape 154"/>
        <p:cNvGrpSpPr/>
        <p:nvPr/>
      </p:nvGrpSpPr>
      <p:grpSpPr>
        <a:xfrm>
          <a:off x="0" y="0"/>
          <a:ext cx="0" cy="0"/>
          <a:chOff x="0" y="0"/>
          <a:chExt cx="0" cy="0"/>
        </a:xfrm>
      </p:grpSpPr>
      <p:sp>
        <p:nvSpPr>
          <p:cNvPr id="155" name="Google Shape;155;p23"/>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solidFill>
                  <a:srgbClr val="000000"/>
                </a:solidFill>
                <a:latin typeface="Century Gothic"/>
                <a:ea typeface="Century Gothic"/>
                <a:cs typeface="Century Gothic"/>
                <a:sym typeface="Century Gothic"/>
              </a:rPr>
              <a:t>Character </a:t>
            </a:r>
            <a:r>
              <a:rPr b="1" lang="en-GB">
                <a:solidFill>
                  <a:srgbClr val="000000"/>
                </a:solidFill>
                <a:latin typeface="Century Gothic"/>
                <a:ea typeface="Century Gothic"/>
                <a:cs typeface="Century Gothic"/>
                <a:sym typeface="Century Gothic"/>
              </a:rPr>
              <a:t>Descriptions</a:t>
            </a:r>
            <a:endParaRPr b="1">
              <a:solidFill>
                <a:srgbClr val="000000"/>
              </a:solidFill>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156" name="Google Shape;156;p23"/>
          <p:cNvSpPr txBox="1"/>
          <p:nvPr>
            <p:ph idx="1" type="body"/>
          </p:nvPr>
        </p:nvSpPr>
        <p:spPr>
          <a:xfrm>
            <a:off x="311700" y="914125"/>
            <a:ext cx="8520600" cy="4229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GB">
                <a:solidFill>
                  <a:schemeClr val="dk1"/>
                </a:solidFill>
                <a:latin typeface="Century Gothic"/>
                <a:ea typeface="Century Gothic"/>
                <a:cs typeface="Century Gothic"/>
                <a:sym typeface="Century Gothic"/>
              </a:rPr>
              <a:t>Using your labelled images to give you ideas, write a character description for each person we have met so far in Aidan- </a:t>
            </a:r>
            <a:r>
              <a:rPr b="1" lang="en-GB">
                <a:solidFill>
                  <a:schemeClr val="dk1"/>
                </a:solidFill>
                <a:latin typeface="Century Gothic"/>
                <a:ea typeface="Century Gothic"/>
                <a:cs typeface="Century Gothic"/>
                <a:sym typeface="Century Gothic"/>
              </a:rPr>
              <a:t>Aidan</a:t>
            </a:r>
            <a:r>
              <a:rPr lang="en-GB">
                <a:solidFill>
                  <a:schemeClr val="dk1"/>
                </a:solidFill>
                <a:latin typeface="Century Gothic"/>
                <a:ea typeface="Century Gothic"/>
                <a:cs typeface="Century Gothic"/>
                <a:sym typeface="Century Gothic"/>
              </a:rPr>
              <a:t>, </a:t>
            </a:r>
            <a:r>
              <a:rPr b="1" lang="en-GB">
                <a:solidFill>
                  <a:schemeClr val="dk1"/>
                </a:solidFill>
                <a:latin typeface="Century Gothic"/>
                <a:ea typeface="Century Gothic"/>
                <a:cs typeface="Century Gothic"/>
                <a:sym typeface="Century Gothic"/>
              </a:rPr>
              <a:t>Dorian</a:t>
            </a:r>
            <a:r>
              <a:rPr lang="en-GB">
                <a:solidFill>
                  <a:schemeClr val="dk1"/>
                </a:solidFill>
                <a:latin typeface="Century Gothic"/>
                <a:ea typeface="Century Gothic"/>
                <a:cs typeface="Century Gothic"/>
                <a:sym typeface="Century Gothic"/>
              </a:rPr>
              <a:t> and </a:t>
            </a:r>
            <a:r>
              <a:rPr b="1" lang="en-GB">
                <a:solidFill>
                  <a:schemeClr val="dk1"/>
                </a:solidFill>
                <a:latin typeface="Century Gothic"/>
                <a:ea typeface="Century Gothic"/>
                <a:cs typeface="Century Gothic"/>
                <a:sym typeface="Century Gothic"/>
              </a:rPr>
              <a:t>Melissa</a:t>
            </a:r>
            <a:r>
              <a:rPr lang="en-GB">
                <a:solidFill>
                  <a:schemeClr val="dk1"/>
                </a:solidFill>
                <a:latin typeface="Century Gothic"/>
                <a:ea typeface="Century Gothic"/>
                <a:cs typeface="Century Gothic"/>
                <a:sym typeface="Century Gothic"/>
              </a:rPr>
              <a:t>.</a:t>
            </a:r>
            <a:endParaRPr>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t/>
            </a:r>
            <a:endParaRPr>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t/>
            </a:r>
            <a:endParaRPr>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t/>
            </a:r>
            <a:endParaRPr>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t/>
            </a:r>
            <a:endParaRPr>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t/>
            </a:r>
            <a:endParaRPr>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rPr lang="en-GB">
                <a:solidFill>
                  <a:schemeClr val="dk1"/>
                </a:solidFill>
                <a:latin typeface="Century Gothic"/>
                <a:ea typeface="Century Gothic"/>
                <a:cs typeface="Century Gothic"/>
                <a:sym typeface="Century Gothic"/>
              </a:rPr>
              <a:t>Try to connect them with their </a:t>
            </a:r>
            <a:r>
              <a:rPr b="1" lang="en-GB">
                <a:solidFill>
                  <a:schemeClr val="dk1"/>
                </a:solidFill>
                <a:latin typeface="Century Gothic"/>
                <a:ea typeface="Century Gothic"/>
                <a:cs typeface="Century Gothic"/>
                <a:sym typeface="Century Gothic"/>
              </a:rPr>
              <a:t>chivalric roles </a:t>
            </a:r>
            <a:r>
              <a:rPr lang="en-GB">
                <a:solidFill>
                  <a:schemeClr val="dk1"/>
                </a:solidFill>
                <a:latin typeface="Century Gothic"/>
                <a:ea typeface="Century Gothic"/>
                <a:cs typeface="Century Gothic"/>
                <a:sym typeface="Century Gothic"/>
              </a:rPr>
              <a:t>of </a:t>
            </a:r>
            <a:r>
              <a:rPr b="1" lang="en-GB">
                <a:solidFill>
                  <a:schemeClr val="dk1"/>
                </a:solidFill>
                <a:latin typeface="Century Gothic"/>
                <a:ea typeface="Century Gothic"/>
                <a:cs typeface="Century Gothic"/>
                <a:sym typeface="Century Gothic"/>
              </a:rPr>
              <a:t>Knight, Prince, and Witch!</a:t>
            </a:r>
            <a:endParaRPr b="1">
              <a:solidFill>
                <a:schemeClr val="dk1"/>
              </a:solidFill>
              <a:latin typeface="Century Gothic"/>
              <a:ea typeface="Century Gothic"/>
              <a:cs typeface="Century Gothic"/>
              <a:sym typeface="Century Gothic"/>
            </a:endParaRPr>
          </a:p>
          <a:p>
            <a:pPr indent="0" lvl="0" marL="0" rtl="0" algn="l">
              <a:spcBef>
                <a:spcPts val="1200"/>
              </a:spcBef>
              <a:spcAft>
                <a:spcPts val="1200"/>
              </a:spcAft>
              <a:buNone/>
            </a:pPr>
            <a:r>
              <a:rPr i="1" lang="en-GB">
                <a:solidFill>
                  <a:schemeClr val="dk1"/>
                </a:solidFill>
                <a:latin typeface="Century Gothic"/>
                <a:ea typeface="Century Gothic"/>
                <a:cs typeface="Century Gothic"/>
                <a:sym typeface="Century Gothic"/>
              </a:rPr>
              <a:t>Extension: Write a </a:t>
            </a:r>
            <a:r>
              <a:rPr b="1" i="1" lang="en-GB">
                <a:solidFill>
                  <a:schemeClr val="dk1"/>
                </a:solidFill>
                <a:latin typeface="Century Gothic"/>
                <a:ea typeface="Century Gothic"/>
                <a:cs typeface="Century Gothic"/>
                <a:sym typeface="Century Gothic"/>
              </a:rPr>
              <a:t>prediction</a:t>
            </a:r>
            <a:r>
              <a:rPr i="1" lang="en-GB">
                <a:solidFill>
                  <a:schemeClr val="dk1"/>
                </a:solidFill>
                <a:latin typeface="Century Gothic"/>
                <a:ea typeface="Century Gothic"/>
                <a:cs typeface="Century Gothic"/>
                <a:sym typeface="Century Gothic"/>
              </a:rPr>
              <a:t> of what you think the character of </a:t>
            </a:r>
            <a:r>
              <a:rPr b="1" i="1" lang="en-GB">
                <a:solidFill>
                  <a:schemeClr val="dk1"/>
                </a:solidFill>
                <a:latin typeface="Century Gothic"/>
                <a:ea typeface="Century Gothic"/>
                <a:cs typeface="Century Gothic"/>
                <a:sym typeface="Century Gothic"/>
              </a:rPr>
              <a:t>Olivia</a:t>
            </a:r>
            <a:r>
              <a:rPr i="1" lang="en-GB">
                <a:solidFill>
                  <a:schemeClr val="dk1"/>
                </a:solidFill>
                <a:latin typeface="Century Gothic"/>
                <a:ea typeface="Century Gothic"/>
                <a:cs typeface="Century Gothic"/>
                <a:sym typeface="Century Gothic"/>
              </a:rPr>
              <a:t> will be like, based on what you already know about </a:t>
            </a:r>
            <a:r>
              <a:rPr b="1" i="1" lang="en-GB">
                <a:solidFill>
                  <a:schemeClr val="dk1"/>
                </a:solidFill>
                <a:latin typeface="Century Gothic"/>
                <a:ea typeface="Century Gothic"/>
                <a:cs typeface="Century Gothic"/>
                <a:sym typeface="Century Gothic"/>
              </a:rPr>
              <a:t>princesses</a:t>
            </a:r>
            <a:r>
              <a:rPr i="1" lang="en-GB">
                <a:solidFill>
                  <a:schemeClr val="dk1"/>
                </a:solidFill>
                <a:latin typeface="Century Gothic"/>
                <a:ea typeface="Century Gothic"/>
                <a:cs typeface="Century Gothic"/>
                <a:sym typeface="Century Gothic"/>
              </a:rPr>
              <a:t> and       </a:t>
            </a:r>
            <a:r>
              <a:rPr b="1" i="1" lang="en-GB">
                <a:solidFill>
                  <a:schemeClr val="dk1"/>
                </a:solidFill>
                <a:latin typeface="Century Gothic"/>
                <a:ea typeface="Century Gothic"/>
                <a:cs typeface="Century Gothic"/>
                <a:sym typeface="Century Gothic"/>
              </a:rPr>
              <a:t>damsels</a:t>
            </a:r>
            <a:r>
              <a:rPr i="1" lang="en-GB">
                <a:solidFill>
                  <a:schemeClr val="dk1"/>
                </a:solidFill>
                <a:latin typeface="Century Gothic"/>
                <a:ea typeface="Century Gothic"/>
                <a:cs typeface="Century Gothic"/>
                <a:sym typeface="Century Gothic"/>
              </a:rPr>
              <a:t> </a:t>
            </a:r>
            <a:r>
              <a:rPr b="1" i="1" lang="en-GB">
                <a:solidFill>
                  <a:schemeClr val="dk1"/>
                </a:solidFill>
                <a:latin typeface="Century Gothic"/>
                <a:ea typeface="Century Gothic"/>
                <a:cs typeface="Century Gothic"/>
                <a:sym typeface="Century Gothic"/>
              </a:rPr>
              <a:t>in</a:t>
            </a:r>
            <a:r>
              <a:rPr i="1" lang="en-GB">
                <a:solidFill>
                  <a:schemeClr val="dk1"/>
                </a:solidFill>
                <a:latin typeface="Century Gothic"/>
                <a:ea typeface="Century Gothic"/>
                <a:cs typeface="Century Gothic"/>
                <a:sym typeface="Century Gothic"/>
              </a:rPr>
              <a:t> </a:t>
            </a:r>
            <a:r>
              <a:rPr b="1" i="1" lang="en-GB">
                <a:solidFill>
                  <a:schemeClr val="dk1"/>
                </a:solidFill>
                <a:latin typeface="Century Gothic"/>
                <a:ea typeface="Century Gothic"/>
                <a:cs typeface="Century Gothic"/>
                <a:sym typeface="Century Gothic"/>
              </a:rPr>
              <a:t>distress</a:t>
            </a:r>
            <a:r>
              <a:rPr i="1" lang="en-GB">
                <a:solidFill>
                  <a:schemeClr val="dk1"/>
                </a:solidFill>
                <a:latin typeface="Century Gothic"/>
                <a:ea typeface="Century Gothic"/>
                <a:cs typeface="Century Gothic"/>
                <a:sym typeface="Century Gothic"/>
              </a:rPr>
              <a:t>. </a:t>
            </a:r>
            <a:endParaRPr>
              <a:solidFill>
                <a:schemeClr val="dk1"/>
              </a:solidFill>
              <a:latin typeface="Century Gothic"/>
              <a:ea typeface="Century Gothic"/>
              <a:cs typeface="Century Gothic"/>
              <a:sym typeface="Century Gothic"/>
            </a:endParaRPr>
          </a:p>
        </p:txBody>
      </p:sp>
      <p:sp>
        <p:nvSpPr>
          <p:cNvPr id="157" name="Google Shape;157;p23"/>
          <p:cNvSpPr/>
          <p:nvPr/>
        </p:nvSpPr>
        <p:spPr>
          <a:xfrm>
            <a:off x="7715700" y="4429525"/>
            <a:ext cx="1428300" cy="714000"/>
          </a:xfrm>
          <a:prstGeom prst="round1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txBox="1"/>
          <p:nvPr/>
        </p:nvSpPr>
        <p:spPr>
          <a:xfrm>
            <a:off x="7760250" y="4478725"/>
            <a:ext cx="1339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Century Gothic"/>
                <a:ea typeface="Century Gothic"/>
                <a:cs typeface="Century Gothic"/>
                <a:sym typeface="Century Gothic"/>
              </a:rPr>
              <a:t>Apply To Demonstrate</a:t>
            </a:r>
            <a:endParaRPr>
              <a:latin typeface="Century Gothic"/>
              <a:ea typeface="Century Gothic"/>
              <a:cs typeface="Century Gothic"/>
              <a:sym typeface="Century Gothic"/>
            </a:endParaRPr>
          </a:p>
        </p:txBody>
      </p:sp>
      <p:pic>
        <p:nvPicPr>
          <p:cNvPr id="159" name="Google Shape;159;p23"/>
          <p:cNvPicPr preferRelativeResize="0"/>
          <p:nvPr/>
        </p:nvPicPr>
        <p:blipFill>
          <a:blip r:embed="rId3">
            <a:alphaModFix/>
          </a:blip>
          <a:stretch>
            <a:fillRect/>
          </a:stretch>
        </p:blipFill>
        <p:spPr>
          <a:xfrm>
            <a:off x="3552150" y="1704150"/>
            <a:ext cx="1590600" cy="1735200"/>
          </a:xfrm>
          <a:prstGeom prst="rect">
            <a:avLst/>
          </a:prstGeom>
          <a:noFill/>
          <a:ln>
            <a:noFill/>
          </a:ln>
        </p:spPr>
      </p:pic>
      <p:pic>
        <p:nvPicPr>
          <p:cNvPr id="160" name="Google Shape;160;p23"/>
          <p:cNvPicPr preferRelativeResize="0"/>
          <p:nvPr/>
        </p:nvPicPr>
        <p:blipFill>
          <a:blip r:embed="rId4">
            <a:alphaModFix/>
          </a:blip>
          <a:stretch>
            <a:fillRect/>
          </a:stretch>
        </p:blipFill>
        <p:spPr>
          <a:xfrm>
            <a:off x="5644699" y="1653613"/>
            <a:ext cx="1470851" cy="1836276"/>
          </a:xfrm>
          <a:prstGeom prst="rect">
            <a:avLst/>
          </a:prstGeom>
          <a:noFill/>
          <a:ln>
            <a:noFill/>
          </a:ln>
        </p:spPr>
      </p:pic>
      <p:pic>
        <p:nvPicPr>
          <p:cNvPr id="161" name="Google Shape;161;p23"/>
          <p:cNvPicPr preferRelativeResize="0"/>
          <p:nvPr/>
        </p:nvPicPr>
        <p:blipFill>
          <a:blip r:embed="rId5">
            <a:alphaModFix/>
          </a:blip>
          <a:stretch>
            <a:fillRect/>
          </a:stretch>
        </p:blipFill>
        <p:spPr>
          <a:xfrm>
            <a:off x="1664145" y="1601788"/>
            <a:ext cx="1290583" cy="1939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65" name="Shape 165"/>
        <p:cNvGrpSpPr/>
        <p:nvPr/>
      </p:nvGrpSpPr>
      <p:grpSpPr>
        <a:xfrm>
          <a:off x="0" y="0"/>
          <a:ext cx="0" cy="0"/>
          <a:chOff x="0" y="0"/>
          <a:chExt cx="0" cy="0"/>
        </a:xfrm>
      </p:grpSpPr>
      <p:sp>
        <p:nvSpPr>
          <p:cNvPr id="166" name="Google Shape;166;p24"/>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Century Gothic"/>
                <a:ea typeface="Century Gothic"/>
                <a:cs typeface="Century Gothic"/>
                <a:sym typeface="Century Gothic"/>
              </a:rPr>
              <a:t>Three Questions...</a:t>
            </a:r>
            <a:endParaRPr b="1">
              <a:latin typeface="Century Gothic"/>
              <a:ea typeface="Century Gothic"/>
              <a:cs typeface="Century Gothic"/>
              <a:sym typeface="Century Gothic"/>
            </a:endParaRPr>
          </a:p>
        </p:txBody>
      </p:sp>
      <p:sp>
        <p:nvSpPr>
          <p:cNvPr id="167" name="Google Shape;167;p24"/>
          <p:cNvSpPr txBox="1"/>
          <p:nvPr>
            <p:ph idx="1" type="body"/>
          </p:nvPr>
        </p:nvSpPr>
        <p:spPr>
          <a:xfrm>
            <a:off x="3476100" y="1095325"/>
            <a:ext cx="5356200" cy="4970400"/>
          </a:xfrm>
          <a:prstGeom prst="rect">
            <a:avLst/>
          </a:prstGeom>
        </p:spPr>
        <p:txBody>
          <a:bodyPr anchorCtr="0" anchor="t" bIns="91425" lIns="91425" spcFirstLastPara="1" rIns="91425" wrap="square" tIns="91425">
            <a:normAutofit/>
          </a:bodyPr>
          <a:lstStyle/>
          <a:p>
            <a:pPr indent="-342900" lvl="0" marL="457200" rtl="0" algn="ctr">
              <a:spcBef>
                <a:spcPts val="0"/>
              </a:spcBef>
              <a:spcAft>
                <a:spcPts val="0"/>
              </a:spcAft>
              <a:buClr>
                <a:schemeClr val="dk1"/>
              </a:buClr>
              <a:buSzPts val="1800"/>
              <a:buFont typeface="Century Gothic"/>
              <a:buAutoNum type="arabicPeriod"/>
            </a:pPr>
            <a:r>
              <a:rPr lang="en-GB">
                <a:solidFill>
                  <a:schemeClr val="dk1"/>
                </a:solidFill>
                <a:latin typeface="Century Gothic"/>
                <a:ea typeface="Century Gothic"/>
                <a:cs typeface="Century Gothic"/>
                <a:sym typeface="Century Gothic"/>
              </a:rPr>
              <a:t>What are the </a:t>
            </a:r>
            <a:r>
              <a:rPr b="1" lang="en-GB">
                <a:solidFill>
                  <a:schemeClr val="dk1"/>
                </a:solidFill>
                <a:latin typeface="Century Gothic"/>
                <a:ea typeface="Century Gothic"/>
                <a:cs typeface="Century Gothic"/>
                <a:sym typeface="Century Gothic"/>
              </a:rPr>
              <a:t>main character types</a:t>
            </a:r>
            <a:r>
              <a:rPr lang="en-GB">
                <a:solidFill>
                  <a:schemeClr val="dk1"/>
                </a:solidFill>
                <a:latin typeface="Century Gothic"/>
                <a:ea typeface="Century Gothic"/>
                <a:cs typeface="Century Gothic"/>
                <a:sym typeface="Century Gothic"/>
              </a:rPr>
              <a:t> in chivalric tales? </a:t>
            </a:r>
            <a:endParaRPr>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t/>
            </a:r>
            <a:endParaRPr>
              <a:solidFill>
                <a:schemeClr val="dk1"/>
              </a:solidFill>
              <a:latin typeface="Century Gothic"/>
              <a:ea typeface="Century Gothic"/>
              <a:cs typeface="Century Gothic"/>
              <a:sym typeface="Century Gothic"/>
            </a:endParaRPr>
          </a:p>
          <a:p>
            <a:pPr indent="-342900" lvl="0" marL="457200" rtl="0" algn="ctr">
              <a:spcBef>
                <a:spcPts val="1200"/>
              </a:spcBef>
              <a:spcAft>
                <a:spcPts val="0"/>
              </a:spcAft>
              <a:buClr>
                <a:schemeClr val="dk1"/>
              </a:buClr>
              <a:buSzPts val="1800"/>
              <a:buFont typeface="Century Gothic"/>
              <a:buAutoNum type="arabicPeriod"/>
            </a:pPr>
            <a:r>
              <a:rPr lang="en-GB">
                <a:solidFill>
                  <a:schemeClr val="dk1"/>
                </a:solidFill>
                <a:latin typeface="Century Gothic"/>
                <a:ea typeface="Century Gothic"/>
                <a:cs typeface="Century Gothic"/>
                <a:sym typeface="Century Gothic"/>
              </a:rPr>
              <a:t>What are the names of the </a:t>
            </a:r>
            <a:r>
              <a:rPr b="1" lang="en-GB">
                <a:solidFill>
                  <a:schemeClr val="dk1"/>
                </a:solidFill>
                <a:latin typeface="Century Gothic"/>
                <a:ea typeface="Century Gothic"/>
                <a:cs typeface="Century Gothic"/>
                <a:sym typeface="Century Gothic"/>
              </a:rPr>
              <a:t>characters in Aidan</a:t>
            </a:r>
            <a:r>
              <a:rPr lang="en-GB">
                <a:solidFill>
                  <a:schemeClr val="dk1"/>
                </a:solidFill>
                <a:latin typeface="Century Gothic"/>
                <a:ea typeface="Century Gothic"/>
                <a:cs typeface="Century Gothic"/>
                <a:sym typeface="Century Gothic"/>
              </a:rPr>
              <a:t>?</a:t>
            </a:r>
            <a:endParaRPr>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t/>
            </a:r>
            <a:endParaRPr>
              <a:solidFill>
                <a:schemeClr val="dk1"/>
              </a:solidFill>
              <a:latin typeface="Century Gothic"/>
              <a:ea typeface="Century Gothic"/>
              <a:cs typeface="Century Gothic"/>
              <a:sym typeface="Century Gothic"/>
            </a:endParaRPr>
          </a:p>
          <a:p>
            <a:pPr indent="-342900" lvl="0" marL="457200" rtl="0" algn="ctr">
              <a:spcBef>
                <a:spcPts val="1200"/>
              </a:spcBef>
              <a:spcAft>
                <a:spcPts val="0"/>
              </a:spcAft>
              <a:buClr>
                <a:schemeClr val="dk1"/>
              </a:buClr>
              <a:buSzPts val="1800"/>
              <a:buFont typeface="Century Gothic"/>
              <a:buAutoNum type="arabicPeriod"/>
            </a:pPr>
            <a:r>
              <a:rPr lang="en-GB">
                <a:solidFill>
                  <a:schemeClr val="dk1"/>
                </a:solidFill>
                <a:latin typeface="Century Gothic"/>
                <a:ea typeface="Century Gothic"/>
                <a:cs typeface="Century Gothic"/>
                <a:sym typeface="Century Gothic"/>
              </a:rPr>
              <a:t>Who is your </a:t>
            </a:r>
            <a:r>
              <a:rPr b="1" lang="en-GB">
                <a:solidFill>
                  <a:schemeClr val="dk1"/>
                </a:solidFill>
                <a:latin typeface="Century Gothic"/>
                <a:ea typeface="Century Gothic"/>
                <a:cs typeface="Century Gothic"/>
                <a:sym typeface="Century Gothic"/>
              </a:rPr>
              <a:t>favourite character </a:t>
            </a:r>
            <a:r>
              <a:rPr lang="en-GB">
                <a:solidFill>
                  <a:schemeClr val="dk1"/>
                </a:solidFill>
                <a:latin typeface="Century Gothic"/>
                <a:ea typeface="Century Gothic"/>
                <a:cs typeface="Century Gothic"/>
                <a:sym typeface="Century Gothic"/>
              </a:rPr>
              <a:t>so far?*</a:t>
            </a:r>
            <a:endParaRPr i="1">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t/>
            </a:r>
            <a:endParaRPr i="1" sz="1200">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t/>
            </a:r>
            <a:endParaRPr i="1" sz="800">
              <a:solidFill>
                <a:schemeClr val="dk1"/>
              </a:solidFill>
              <a:latin typeface="Century Gothic"/>
              <a:ea typeface="Century Gothic"/>
              <a:cs typeface="Century Gothic"/>
              <a:sym typeface="Century Gothic"/>
            </a:endParaRPr>
          </a:p>
          <a:p>
            <a:pPr indent="0" lvl="0" marL="0" rtl="0" algn="l">
              <a:spcBef>
                <a:spcPts val="1200"/>
              </a:spcBef>
              <a:spcAft>
                <a:spcPts val="1200"/>
              </a:spcAft>
              <a:buNone/>
            </a:pPr>
            <a:r>
              <a:rPr i="1" lang="en-GB" sz="1400">
                <a:solidFill>
                  <a:schemeClr val="dk1"/>
                </a:solidFill>
                <a:latin typeface="Century Gothic"/>
                <a:ea typeface="Century Gothic"/>
                <a:cs typeface="Century Gothic"/>
                <a:sym typeface="Century Gothic"/>
              </a:rPr>
              <a:t>*(Don’t worry, there’s no right answer for this one!)</a:t>
            </a:r>
            <a:endParaRPr i="1" sz="1400">
              <a:solidFill>
                <a:schemeClr val="dk1"/>
              </a:solidFill>
              <a:latin typeface="Century Gothic"/>
              <a:ea typeface="Century Gothic"/>
              <a:cs typeface="Century Gothic"/>
              <a:sym typeface="Century Gothic"/>
            </a:endParaRPr>
          </a:p>
        </p:txBody>
      </p:sp>
      <p:sp>
        <p:nvSpPr>
          <p:cNvPr id="168" name="Google Shape;168;p24"/>
          <p:cNvSpPr/>
          <p:nvPr/>
        </p:nvSpPr>
        <p:spPr>
          <a:xfrm>
            <a:off x="7971650" y="4429525"/>
            <a:ext cx="1172400" cy="714000"/>
          </a:xfrm>
          <a:prstGeom prst="round1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4"/>
          <p:cNvSpPr txBox="1"/>
          <p:nvPr/>
        </p:nvSpPr>
        <p:spPr>
          <a:xfrm>
            <a:off x="7957350" y="4586413"/>
            <a:ext cx="1249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Century Gothic"/>
                <a:ea typeface="Century Gothic"/>
                <a:cs typeface="Century Gothic"/>
                <a:sym typeface="Century Gothic"/>
              </a:rPr>
              <a:t>Review</a:t>
            </a:r>
            <a:endParaRPr>
              <a:latin typeface="Century Gothic"/>
              <a:ea typeface="Century Gothic"/>
              <a:cs typeface="Century Gothic"/>
              <a:sym typeface="Century Gothic"/>
            </a:endParaRPr>
          </a:p>
        </p:txBody>
      </p:sp>
      <p:pic>
        <p:nvPicPr>
          <p:cNvPr id="170" name="Google Shape;170;p24"/>
          <p:cNvPicPr preferRelativeResize="0"/>
          <p:nvPr/>
        </p:nvPicPr>
        <p:blipFill>
          <a:blip r:embed="rId3">
            <a:alphaModFix/>
          </a:blip>
          <a:stretch>
            <a:fillRect/>
          </a:stretch>
        </p:blipFill>
        <p:spPr>
          <a:xfrm>
            <a:off x="142525" y="1095325"/>
            <a:ext cx="3170199" cy="31701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64" name="Shape 64"/>
        <p:cNvGrpSpPr/>
        <p:nvPr/>
      </p:nvGrpSpPr>
      <p:grpSpPr>
        <a:xfrm>
          <a:off x="0" y="0"/>
          <a:ext cx="0" cy="0"/>
          <a:chOff x="0" y="0"/>
          <a:chExt cx="0" cy="0"/>
        </a:xfrm>
      </p:grpSpPr>
      <p:sp>
        <p:nvSpPr>
          <p:cNvPr id="65" name="Google Shape;65;p14"/>
          <p:cNvSpPr/>
          <p:nvPr/>
        </p:nvSpPr>
        <p:spPr>
          <a:xfrm>
            <a:off x="7715700" y="4429525"/>
            <a:ext cx="1428300" cy="714000"/>
          </a:xfrm>
          <a:prstGeom prst="round1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txBox="1"/>
          <p:nvPr/>
        </p:nvSpPr>
        <p:spPr>
          <a:xfrm>
            <a:off x="7804950" y="4478713"/>
            <a:ext cx="12498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Century Gothic"/>
                <a:ea typeface="Century Gothic"/>
                <a:cs typeface="Century Gothic"/>
                <a:sym typeface="Century Gothic"/>
              </a:rPr>
              <a:t>Prepare for Learning</a:t>
            </a:r>
            <a:endParaRPr>
              <a:latin typeface="Century Gothic"/>
              <a:ea typeface="Century Gothic"/>
              <a:cs typeface="Century Gothic"/>
              <a:sym typeface="Century Gothic"/>
            </a:endParaRPr>
          </a:p>
        </p:txBody>
      </p:sp>
      <p:sp>
        <p:nvSpPr>
          <p:cNvPr id="67" name="Google Shape;67;p14"/>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b="1" lang="en-GB" sz="2800">
                <a:latin typeface="Century Gothic"/>
                <a:ea typeface="Century Gothic"/>
                <a:cs typeface="Century Gothic"/>
                <a:sym typeface="Century Gothic"/>
              </a:rPr>
              <a:t>Starter</a:t>
            </a:r>
            <a:r>
              <a:rPr lang="en-GB" sz="2800">
                <a:latin typeface="Century Gothic"/>
                <a:ea typeface="Century Gothic"/>
                <a:cs typeface="Century Gothic"/>
                <a:sym typeface="Century Gothic"/>
              </a:rPr>
              <a:t> Task</a:t>
            </a:r>
            <a:endParaRPr sz="2800">
              <a:solidFill>
                <a:srgbClr val="000000"/>
              </a:solidFill>
              <a:latin typeface="Century Gothic"/>
              <a:ea typeface="Century Gothic"/>
              <a:cs typeface="Century Gothic"/>
              <a:sym typeface="Century Gothic"/>
            </a:endParaRPr>
          </a:p>
        </p:txBody>
      </p:sp>
      <p:pic>
        <p:nvPicPr>
          <p:cNvPr id="68" name="Google Shape;68;p14"/>
          <p:cNvPicPr preferRelativeResize="0"/>
          <p:nvPr/>
        </p:nvPicPr>
        <p:blipFill>
          <a:blip r:embed="rId3">
            <a:alphaModFix/>
          </a:blip>
          <a:stretch>
            <a:fillRect/>
          </a:stretch>
        </p:blipFill>
        <p:spPr>
          <a:xfrm>
            <a:off x="0" y="0"/>
            <a:ext cx="3421842" cy="5143500"/>
          </a:xfrm>
          <a:prstGeom prst="rect">
            <a:avLst/>
          </a:prstGeom>
          <a:noFill/>
          <a:ln>
            <a:noFill/>
          </a:ln>
        </p:spPr>
      </p:pic>
      <p:sp>
        <p:nvSpPr>
          <p:cNvPr id="69" name="Google Shape;69;p14"/>
          <p:cNvSpPr txBox="1"/>
          <p:nvPr/>
        </p:nvSpPr>
        <p:spPr>
          <a:xfrm>
            <a:off x="3511750" y="1192125"/>
            <a:ext cx="5226600" cy="358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700">
                <a:latin typeface="Century Gothic"/>
                <a:ea typeface="Century Gothic"/>
                <a:cs typeface="Century Gothic"/>
                <a:sym typeface="Century Gothic"/>
              </a:rPr>
              <a:t>Today we’re going to be talking about </a:t>
            </a:r>
            <a:r>
              <a:rPr b="1" lang="en-GB" sz="1700">
                <a:latin typeface="Century Gothic"/>
                <a:ea typeface="Century Gothic"/>
                <a:cs typeface="Century Gothic"/>
                <a:sym typeface="Century Gothic"/>
              </a:rPr>
              <a:t>knights</a:t>
            </a:r>
            <a:r>
              <a:rPr lang="en-GB" sz="1700">
                <a:latin typeface="Century Gothic"/>
                <a:ea typeface="Century Gothic"/>
                <a:cs typeface="Century Gothic"/>
                <a:sym typeface="Century Gothic"/>
              </a:rPr>
              <a:t>. Chances are you already know quite a lot about knights, from</a:t>
            </a:r>
            <a:r>
              <a:rPr b="1" lang="en-GB" sz="1700">
                <a:latin typeface="Century Gothic"/>
                <a:ea typeface="Century Gothic"/>
                <a:cs typeface="Century Gothic"/>
                <a:sym typeface="Century Gothic"/>
              </a:rPr>
              <a:t> books, movies and games. </a:t>
            </a:r>
            <a:endParaRPr b="1" sz="1700">
              <a:latin typeface="Century Gothic"/>
              <a:ea typeface="Century Gothic"/>
              <a:cs typeface="Century Gothic"/>
              <a:sym typeface="Century Gothic"/>
            </a:endParaRPr>
          </a:p>
          <a:p>
            <a:pPr indent="0" lvl="0" marL="0" rtl="0" algn="l">
              <a:spcBef>
                <a:spcPts val="0"/>
              </a:spcBef>
              <a:spcAft>
                <a:spcPts val="0"/>
              </a:spcAft>
              <a:buNone/>
            </a:pPr>
            <a:r>
              <a:t/>
            </a:r>
            <a:endParaRPr sz="1700">
              <a:latin typeface="Century Gothic"/>
              <a:ea typeface="Century Gothic"/>
              <a:cs typeface="Century Gothic"/>
              <a:sym typeface="Century Gothic"/>
            </a:endParaRPr>
          </a:p>
          <a:p>
            <a:pPr indent="0" lvl="0" marL="0" rtl="0" algn="l">
              <a:spcBef>
                <a:spcPts val="0"/>
              </a:spcBef>
              <a:spcAft>
                <a:spcPts val="0"/>
              </a:spcAft>
              <a:buNone/>
            </a:pPr>
            <a:r>
              <a:rPr lang="en-GB" sz="1700">
                <a:latin typeface="Century Gothic"/>
                <a:ea typeface="Century Gothic"/>
                <a:cs typeface="Century Gothic"/>
                <a:sym typeface="Century Gothic"/>
              </a:rPr>
              <a:t>So, w</a:t>
            </a:r>
            <a:r>
              <a:rPr lang="en-GB" sz="1700">
                <a:latin typeface="Century Gothic"/>
                <a:ea typeface="Century Gothic"/>
                <a:cs typeface="Century Gothic"/>
                <a:sym typeface="Century Gothic"/>
              </a:rPr>
              <a:t>hat do you</a:t>
            </a:r>
            <a:r>
              <a:rPr b="1" lang="en-GB" sz="1700">
                <a:latin typeface="Century Gothic"/>
                <a:ea typeface="Century Gothic"/>
                <a:cs typeface="Century Gothic"/>
                <a:sym typeface="Century Gothic"/>
              </a:rPr>
              <a:t> already know</a:t>
            </a:r>
            <a:r>
              <a:rPr lang="en-GB" sz="1700">
                <a:latin typeface="Century Gothic"/>
                <a:ea typeface="Century Gothic"/>
                <a:cs typeface="Century Gothic"/>
                <a:sym typeface="Century Gothic"/>
              </a:rPr>
              <a:t> about knights? Label your knight with what you know.</a:t>
            </a:r>
            <a:endParaRPr sz="1700">
              <a:latin typeface="Century Gothic"/>
              <a:ea typeface="Century Gothic"/>
              <a:cs typeface="Century Gothic"/>
              <a:sym typeface="Century Gothic"/>
            </a:endParaRPr>
          </a:p>
          <a:p>
            <a:pPr indent="0" lvl="0" marL="0" rtl="0" algn="l">
              <a:spcBef>
                <a:spcPts val="0"/>
              </a:spcBef>
              <a:spcAft>
                <a:spcPts val="0"/>
              </a:spcAft>
              <a:buNone/>
            </a:pPr>
            <a:r>
              <a:t/>
            </a:r>
            <a:endParaRPr sz="1700">
              <a:latin typeface="Century Gothic"/>
              <a:ea typeface="Century Gothic"/>
              <a:cs typeface="Century Gothic"/>
              <a:sym typeface="Century Gothic"/>
            </a:endParaRPr>
          </a:p>
          <a:p>
            <a:pPr indent="0" lvl="0" marL="0" rtl="0" algn="l">
              <a:spcBef>
                <a:spcPts val="0"/>
              </a:spcBef>
              <a:spcAft>
                <a:spcPts val="0"/>
              </a:spcAft>
              <a:buNone/>
            </a:pPr>
            <a:r>
              <a:rPr lang="en-GB" sz="1700">
                <a:latin typeface="Century Gothic"/>
                <a:ea typeface="Century Gothic"/>
                <a:cs typeface="Century Gothic"/>
                <a:sym typeface="Century Gothic"/>
              </a:rPr>
              <a:t>Hints: </a:t>
            </a:r>
            <a:endParaRPr sz="1700">
              <a:latin typeface="Century Gothic"/>
              <a:ea typeface="Century Gothic"/>
              <a:cs typeface="Century Gothic"/>
              <a:sym typeface="Century Gothic"/>
            </a:endParaRPr>
          </a:p>
          <a:p>
            <a:pPr indent="-336550" lvl="0" marL="457200" rtl="0" algn="l">
              <a:spcBef>
                <a:spcPts val="0"/>
              </a:spcBef>
              <a:spcAft>
                <a:spcPts val="0"/>
              </a:spcAft>
              <a:buSzPts val="1700"/>
              <a:buFont typeface="Century Gothic"/>
              <a:buChar char="-"/>
            </a:pPr>
            <a:r>
              <a:rPr lang="en-GB" sz="1700">
                <a:latin typeface="Century Gothic"/>
                <a:ea typeface="Century Gothic"/>
                <a:cs typeface="Century Gothic"/>
                <a:sym typeface="Century Gothic"/>
              </a:rPr>
              <a:t>What do knights </a:t>
            </a:r>
            <a:r>
              <a:rPr b="1" lang="en-GB" sz="1700">
                <a:latin typeface="Century Gothic"/>
                <a:ea typeface="Century Gothic"/>
                <a:cs typeface="Century Gothic"/>
                <a:sym typeface="Century Gothic"/>
              </a:rPr>
              <a:t>wear</a:t>
            </a:r>
            <a:r>
              <a:rPr lang="en-GB" sz="1700">
                <a:latin typeface="Century Gothic"/>
                <a:ea typeface="Century Gothic"/>
                <a:cs typeface="Century Gothic"/>
                <a:sym typeface="Century Gothic"/>
              </a:rPr>
              <a:t>? </a:t>
            </a:r>
            <a:endParaRPr sz="1700">
              <a:latin typeface="Century Gothic"/>
              <a:ea typeface="Century Gothic"/>
              <a:cs typeface="Century Gothic"/>
              <a:sym typeface="Century Gothic"/>
            </a:endParaRPr>
          </a:p>
          <a:p>
            <a:pPr indent="-336550" lvl="0" marL="457200" rtl="0" algn="l">
              <a:spcBef>
                <a:spcPts val="0"/>
              </a:spcBef>
              <a:spcAft>
                <a:spcPts val="0"/>
              </a:spcAft>
              <a:buSzPts val="1700"/>
              <a:buFont typeface="Century Gothic"/>
              <a:buChar char="-"/>
            </a:pPr>
            <a:r>
              <a:rPr lang="en-GB" sz="1700">
                <a:latin typeface="Century Gothic"/>
                <a:ea typeface="Century Gothic"/>
                <a:cs typeface="Century Gothic"/>
                <a:sym typeface="Century Gothic"/>
              </a:rPr>
              <a:t>What do they </a:t>
            </a:r>
            <a:r>
              <a:rPr b="1" lang="en-GB" sz="1700">
                <a:latin typeface="Century Gothic"/>
                <a:ea typeface="Century Gothic"/>
                <a:cs typeface="Century Gothic"/>
                <a:sym typeface="Century Gothic"/>
              </a:rPr>
              <a:t>do</a:t>
            </a:r>
            <a:r>
              <a:rPr lang="en-GB" sz="1700">
                <a:latin typeface="Century Gothic"/>
                <a:ea typeface="Century Gothic"/>
                <a:cs typeface="Century Gothic"/>
                <a:sym typeface="Century Gothic"/>
              </a:rPr>
              <a:t>?</a:t>
            </a:r>
            <a:endParaRPr sz="1700">
              <a:latin typeface="Century Gothic"/>
              <a:ea typeface="Century Gothic"/>
              <a:cs typeface="Century Gothic"/>
              <a:sym typeface="Century Gothic"/>
            </a:endParaRPr>
          </a:p>
          <a:p>
            <a:pPr indent="-336550" lvl="0" marL="457200" rtl="0" algn="l">
              <a:spcBef>
                <a:spcPts val="0"/>
              </a:spcBef>
              <a:spcAft>
                <a:spcPts val="0"/>
              </a:spcAft>
              <a:buSzPts val="1700"/>
              <a:buFont typeface="Century Gothic"/>
              <a:buChar char="-"/>
            </a:pPr>
            <a:r>
              <a:rPr lang="en-GB" sz="1700">
                <a:latin typeface="Century Gothic"/>
                <a:ea typeface="Century Gothic"/>
                <a:cs typeface="Century Gothic"/>
                <a:sym typeface="Century Gothic"/>
              </a:rPr>
              <a:t>What are their </a:t>
            </a:r>
            <a:r>
              <a:rPr b="1" lang="en-GB" sz="1700">
                <a:latin typeface="Century Gothic"/>
                <a:ea typeface="Century Gothic"/>
                <a:cs typeface="Century Gothic"/>
                <a:sym typeface="Century Gothic"/>
              </a:rPr>
              <a:t>characteristics</a:t>
            </a:r>
            <a:r>
              <a:rPr lang="en-GB" sz="1700">
                <a:latin typeface="Century Gothic"/>
                <a:ea typeface="Century Gothic"/>
                <a:cs typeface="Century Gothic"/>
                <a:sym typeface="Century Gothic"/>
              </a:rPr>
              <a:t>? </a:t>
            </a:r>
            <a:endParaRPr sz="1700">
              <a:latin typeface="Century Gothic"/>
              <a:ea typeface="Century Gothic"/>
              <a:cs typeface="Century Gothic"/>
              <a:sym typeface="Century Gothic"/>
            </a:endParaRPr>
          </a:p>
          <a:p>
            <a:pPr indent="-336550" lvl="0" marL="457200" rtl="0" algn="l">
              <a:spcBef>
                <a:spcPts val="0"/>
              </a:spcBef>
              <a:spcAft>
                <a:spcPts val="0"/>
              </a:spcAft>
              <a:buSzPts val="1700"/>
              <a:buFont typeface="Century Gothic"/>
              <a:buChar char="-"/>
            </a:pPr>
            <a:r>
              <a:rPr lang="en-GB" sz="1700">
                <a:latin typeface="Century Gothic"/>
                <a:ea typeface="Century Gothic"/>
                <a:cs typeface="Century Gothic"/>
                <a:sym typeface="Century Gothic"/>
              </a:rPr>
              <a:t>Can you name any </a:t>
            </a:r>
            <a:r>
              <a:rPr b="1" lang="en-GB" sz="1700">
                <a:latin typeface="Century Gothic"/>
                <a:ea typeface="Century Gothic"/>
                <a:cs typeface="Century Gothic"/>
                <a:sym typeface="Century Gothic"/>
              </a:rPr>
              <a:t>famous</a:t>
            </a:r>
            <a:r>
              <a:rPr lang="en-GB" sz="1700">
                <a:latin typeface="Century Gothic"/>
                <a:ea typeface="Century Gothic"/>
                <a:cs typeface="Century Gothic"/>
                <a:sym typeface="Century Gothic"/>
              </a:rPr>
              <a:t> </a:t>
            </a:r>
            <a:r>
              <a:rPr b="1" lang="en-GB" sz="1700">
                <a:latin typeface="Century Gothic"/>
                <a:ea typeface="Century Gothic"/>
                <a:cs typeface="Century Gothic"/>
                <a:sym typeface="Century Gothic"/>
              </a:rPr>
              <a:t>knights</a:t>
            </a:r>
            <a:r>
              <a:rPr lang="en-GB" sz="1700">
                <a:latin typeface="Century Gothic"/>
                <a:ea typeface="Century Gothic"/>
                <a:cs typeface="Century Gothic"/>
                <a:sym typeface="Century Gothic"/>
              </a:rPr>
              <a:t>? </a:t>
            </a:r>
            <a:endParaRPr sz="1700">
              <a:latin typeface="Century Gothic"/>
              <a:ea typeface="Century Gothic"/>
              <a:cs typeface="Century Gothic"/>
              <a:sym typeface="Century Gothic"/>
            </a:endParaRPr>
          </a:p>
          <a:p>
            <a:pPr indent="0" lvl="0" marL="457200" rtl="0" algn="l">
              <a:spcBef>
                <a:spcPts val="0"/>
              </a:spcBef>
              <a:spcAft>
                <a:spcPts val="0"/>
              </a:spcAft>
              <a:buNone/>
            </a:pPr>
            <a:r>
              <a:t/>
            </a:r>
            <a:endParaRPr sz="1700">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73" name="Shape 73"/>
        <p:cNvGrpSpPr/>
        <p:nvPr/>
      </p:nvGrpSpPr>
      <p:grpSpPr>
        <a:xfrm>
          <a:off x="0" y="0"/>
          <a:ext cx="0" cy="0"/>
          <a:chOff x="0" y="0"/>
          <a:chExt cx="0" cy="0"/>
        </a:xfrm>
      </p:grpSpPr>
      <p:pic>
        <p:nvPicPr>
          <p:cNvPr id="74" name="Google Shape;74;p15"/>
          <p:cNvPicPr preferRelativeResize="0"/>
          <p:nvPr/>
        </p:nvPicPr>
        <p:blipFill>
          <a:blip r:embed="rId3">
            <a:alphaModFix/>
          </a:blip>
          <a:stretch>
            <a:fillRect/>
          </a:stretch>
        </p:blipFill>
        <p:spPr>
          <a:xfrm>
            <a:off x="5688538" y="2150525"/>
            <a:ext cx="3289012" cy="2593737"/>
          </a:xfrm>
          <a:prstGeom prst="rect">
            <a:avLst/>
          </a:prstGeom>
          <a:noFill/>
          <a:ln>
            <a:noFill/>
          </a:ln>
        </p:spPr>
      </p:pic>
      <p:sp>
        <p:nvSpPr>
          <p:cNvPr id="75" name="Google Shape;75;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Clr>
                <a:schemeClr val="dk1"/>
              </a:buClr>
              <a:buSzPts val="1800"/>
              <a:buFont typeface="Century Gothic"/>
              <a:buAutoNum type="arabicPeriod"/>
            </a:pPr>
            <a:r>
              <a:rPr b="1" lang="en-GB">
                <a:solidFill>
                  <a:schemeClr val="dk1"/>
                </a:solidFill>
                <a:latin typeface="Century Gothic"/>
                <a:ea typeface="Century Gothic"/>
                <a:cs typeface="Century Gothic"/>
                <a:sym typeface="Century Gothic"/>
              </a:rPr>
              <a:t>Starter</a:t>
            </a:r>
            <a:r>
              <a:rPr lang="en-GB">
                <a:solidFill>
                  <a:schemeClr val="dk1"/>
                </a:solidFill>
                <a:latin typeface="Century Gothic"/>
                <a:ea typeface="Century Gothic"/>
                <a:cs typeface="Century Gothic"/>
                <a:sym typeface="Century Gothic"/>
              </a:rPr>
              <a:t> Task: Characteristics of a Knight</a:t>
            </a:r>
            <a:endParaRPr>
              <a:solidFill>
                <a:schemeClr val="dk1"/>
              </a:solidFill>
              <a:latin typeface="Century Gothic"/>
              <a:ea typeface="Century Gothic"/>
              <a:cs typeface="Century Gothic"/>
              <a:sym typeface="Century Gothic"/>
            </a:endParaRPr>
          </a:p>
          <a:p>
            <a:pPr indent="-342900" lvl="0" marL="457200" rtl="0" algn="l">
              <a:lnSpc>
                <a:spcPct val="200000"/>
              </a:lnSpc>
              <a:spcBef>
                <a:spcPts val="0"/>
              </a:spcBef>
              <a:spcAft>
                <a:spcPts val="0"/>
              </a:spcAft>
              <a:buClr>
                <a:schemeClr val="dk1"/>
              </a:buClr>
              <a:buSzPts val="1800"/>
              <a:buFont typeface="Century Gothic"/>
              <a:buAutoNum type="arabicPeriod"/>
            </a:pPr>
            <a:r>
              <a:rPr b="1" lang="en-GB">
                <a:solidFill>
                  <a:schemeClr val="dk1"/>
                </a:solidFill>
                <a:latin typeface="Century Gothic"/>
                <a:ea typeface="Century Gothic"/>
                <a:cs typeface="Century Gothic"/>
                <a:sym typeface="Century Gothic"/>
              </a:rPr>
              <a:t>Agenda</a:t>
            </a:r>
            <a:r>
              <a:rPr lang="en-GB">
                <a:solidFill>
                  <a:schemeClr val="dk1"/>
                </a:solidFill>
                <a:latin typeface="Century Gothic"/>
                <a:ea typeface="Century Gothic"/>
                <a:cs typeface="Century Gothic"/>
                <a:sym typeface="Century Gothic"/>
              </a:rPr>
              <a:t>: What we’re learning today </a:t>
            </a:r>
            <a:endParaRPr>
              <a:solidFill>
                <a:schemeClr val="dk1"/>
              </a:solidFill>
              <a:latin typeface="Century Gothic"/>
              <a:ea typeface="Century Gothic"/>
              <a:cs typeface="Century Gothic"/>
              <a:sym typeface="Century Gothic"/>
            </a:endParaRPr>
          </a:p>
          <a:p>
            <a:pPr indent="-342900" lvl="0" marL="457200" rtl="0" algn="l">
              <a:lnSpc>
                <a:spcPct val="200000"/>
              </a:lnSpc>
              <a:spcBef>
                <a:spcPts val="0"/>
              </a:spcBef>
              <a:spcAft>
                <a:spcPts val="0"/>
              </a:spcAft>
              <a:buClr>
                <a:schemeClr val="dk1"/>
              </a:buClr>
              <a:buSzPts val="1800"/>
              <a:buFont typeface="Century Gothic"/>
              <a:buAutoNum type="arabicPeriod"/>
            </a:pPr>
            <a:r>
              <a:rPr b="1" lang="en-GB">
                <a:solidFill>
                  <a:schemeClr val="dk1"/>
                </a:solidFill>
                <a:latin typeface="Century Gothic"/>
                <a:ea typeface="Century Gothic"/>
                <a:cs typeface="Century Gothic"/>
                <a:sym typeface="Century Gothic"/>
              </a:rPr>
              <a:t>New</a:t>
            </a:r>
            <a:r>
              <a:rPr lang="en-GB">
                <a:solidFill>
                  <a:schemeClr val="dk1"/>
                </a:solidFill>
                <a:latin typeface="Century Gothic"/>
                <a:ea typeface="Century Gothic"/>
                <a:cs typeface="Century Gothic"/>
                <a:sym typeface="Century Gothic"/>
              </a:rPr>
              <a:t> information: Chivalry and literature</a:t>
            </a:r>
            <a:endParaRPr>
              <a:solidFill>
                <a:schemeClr val="dk1"/>
              </a:solidFill>
              <a:latin typeface="Century Gothic"/>
              <a:ea typeface="Century Gothic"/>
              <a:cs typeface="Century Gothic"/>
              <a:sym typeface="Century Gothic"/>
            </a:endParaRPr>
          </a:p>
          <a:p>
            <a:pPr indent="-342900" lvl="0" marL="457200" rtl="0" algn="l">
              <a:lnSpc>
                <a:spcPct val="200000"/>
              </a:lnSpc>
              <a:spcBef>
                <a:spcPts val="0"/>
              </a:spcBef>
              <a:spcAft>
                <a:spcPts val="0"/>
              </a:spcAft>
              <a:buClr>
                <a:schemeClr val="dk1"/>
              </a:buClr>
              <a:buSzPts val="1800"/>
              <a:buFont typeface="Century Gothic"/>
              <a:buAutoNum type="arabicPeriod"/>
            </a:pPr>
            <a:r>
              <a:rPr b="1" lang="en-GB">
                <a:solidFill>
                  <a:schemeClr val="dk1"/>
                </a:solidFill>
                <a:latin typeface="Century Gothic"/>
                <a:ea typeface="Century Gothic"/>
                <a:cs typeface="Century Gothic"/>
                <a:sym typeface="Century Gothic"/>
              </a:rPr>
              <a:t>Watch</a:t>
            </a:r>
            <a:r>
              <a:rPr lang="en-GB">
                <a:solidFill>
                  <a:schemeClr val="dk1"/>
                </a:solidFill>
                <a:latin typeface="Century Gothic"/>
                <a:ea typeface="Century Gothic"/>
                <a:cs typeface="Century Gothic"/>
                <a:sym typeface="Century Gothic"/>
              </a:rPr>
              <a:t>: Act </a:t>
            </a:r>
            <a:r>
              <a:rPr lang="en-GB">
                <a:solidFill>
                  <a:schemeClr val="dk1"/>
                </a:solidFill>
                <a:latin typeface="Century Gothic"/>
                <a:ea typeface="Century Gothic"/>
                <a:cs typeface="Century Gothic"/>
                <a:sym typeface="Century Gothic"/>
              </a:rPr>
              <a:t>One</a:t>
            </a:r>
            <a:r>
              <a:rPr lang="en-GB">
                <a:solidFill>
                  <a:schemeClr val="dk1"/>
                </a:solidFill>
                <a:latin typeface="Century Gothic"/>
                <a:ea typeface="Century Gothic"/>
                <a:cs typeface="Century Gothic"/>
                <a:sym typeface="Century Gothic"/>
              </a:rPr>
              <a:t> of Aidan</a:t>
            </a:r>
            <a:endParaRPr>
              <a:solidFill>
                <a:schemeClr val="dk1"/>
              </a:solidFill>
              <a:latin typeface="Century Gothic"/>
              <a:ea typeface="Century Gothic"/>
              <a:cs typeface="Century Gothic"/>
              <a:sym typeface="Century Gothic"/>
            </a:endParaRPr>
          </a:p>
          <a:p>
            <a:pPr indent="-342900" lvl="0" marL="457200" rtl="0" algn="l">
              <a:lnSpc>
                <a:spcPct val="200000"/>
              </a:lnSpc>
              <a:spcBef>
                <a:spcPts val="0"/>
              </a:spcBef>
              <a:spcAft>
                <a:spcPts val="0"/>
              </a:spcAft>
              <a:buClr>
                <a:schemeClr val="dk1"/>
              </a:buClr>
              <a:buSzPts val="1800"/>
              <a:buFont typeface="Century Gothic"/>
              <a:buAutoNum type="arabicPeriod"/>
            </a:pPr>
            <a:r>
              <a:rPr b="1" lang="en-GB">
                <a:solidFill>
                  <a:schemeClr val="dk1"/>
                </a:solidFill>
                <a:latin typeface="Century Gothic"/>
                <a:ea typeface="Century Gothic"/>
                <a:cs typeface="Century Gothic"/>
                <a:sym typeface="Century Gothic"/>
              </a:rPr>
              <a:t>Write</a:t>
            </a:r>
            <a:r>
              <a:rPr lang="en-GB">
                <a:solidFill>
                  <a:schemeClr val="dk1"/>
                </a:solidFill>
                <a:latin typeface="Century Gothic"/>
                <a:ea typeface="Century Gothic"/>
                <a:cs typeface="Century Gothic"/>
                <a:sym typeface="Century Gothic"/>
              </a:rPr>
              <a:t>: Descriptions of Aidan Characters</a:t>
            </a:r>
            <a:endParaRPr>
              <a:solidFill>
                <a:schemeClr val="dk1"/>
              </a:solidFill>
              <a:latin typeface="Century Gothic"/>
              <a:ea typeface="Century Gothic"/>
              <a:cs typeface="Century Gothic"/>
              <a:sym typeface="Century Gothic"/>
            </a:endParaRPr>
          </a:p>
          <a:p>
            <a:pPr indent="-342900" lvl="0" marL="457200" rtl="0" algn="l">
              <a:lnSpc>
                <a:spcPct val="200000"/>
              </a:lnSpc>
              <a:spcBef>
                <a:spcPts val="0"/>
              </a:spcBef>
              <a:spcAft>
                <a:spcPts val="0"/>
              </a:spcAft>
              <a:buClr>
                <a:schemeClr val="dk1"/>
              </a:buClr>
              <a:buSzPts val="1800"/>
              <a:buFont typeface="Century Gothic"/>
              <a:buAutoNum type="arabicPeriod"/>
            </a:pPr>
            <a:r>
              <a:rPr b="1" lang="en-GB">
                <a:solidFill>
                  <a:schemeClr val="dk1"/>
                </a:solidFill>
                <a:latin typeface="Century Gothic"/>
                <a:ea typeface="Century Gothic"/>
                <a:cs typeface="Century Gothic"/>
                <a:sym typeface="Century Gothic"/>
              </a:rPr>
              <a:t>Review</a:t>
            </a:r>
            <a:r>
              <a:rPr lang="en-GB">
                <a:solidFill>
                  <a:schemeClr val="dk1"/>
                </a:solidFill>
                <a:latin typeface="Century Gothic"/>
                <a:ea typeface="Century Gothic"/>
                <a:cs typeface="Century Gothic"/>
                <a:sym typeface="Century Gothic"/>
              </a:rPr>
              <a:t>: Quiz!</a:t>
            </a:r>
            <a:endParaRPr>
              <a:solidFill>
                <a:schemeClr val="dk1"/>
              </a:solidFill>
              <a:latin typeface="Century Gothic"/>
              <a:ea typeface="Century Gothic"/>
              <a:cs typeface="Century Gothic"/>
              <a:sym typeface="Century Gothic"/>
            </a:endParaRPr>
          </a:p>
        </p:txBody>
      </p:sp>
      <p:sp>
        <p:nvSpPr>
          <p:cNvPr id="76" name="Google Shape;76;p15"/>
          <p:cNvSpPr/>
          <p:nvPr/>
        </p:nvSpPr>
        <p:spPr>
          <a:xfrm>
            <a:off x="7715700" y="4429525"/>
            <a:ext cx="1428300" cy="714000"/>
          </a:xfrm>
          <a:prstGeom prst="round1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txBox="1"/>
          <p:nvPr/>
        </p:nvSpPr>
        <p:spPr>
          <a:xfrm>
            <a:off x="7804950" y="4370863"/>
            <a:ext cx="12498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Century Gothic"/>
                <a:ea typeface="Century Gothic"/>
                <a:cs typeface="Century Gothic"/>
                <a:sym typeface="Century Gothic"/>
              </a:rPr>
              <a:t>Agree Learning Outcomes</a:t>
            </a:r>
            <a:endParaRPr>
              <a:latin typeface="Century Gothic"/>
              <a:ea typeface="Century Gothic"/>
              <a:cs typeface="Century Gothic"/>
              <a:sym typeface="Century Gothic"/>
            </a:endParaRPr>
          </a:p>
        </p:txBody>
      </p:sp>
      <p:sp>
        <p:nvSpPr>
          <p:cNvPr id="78" name="Google Shape;78;p15"/>
          <p:cNvSpPr txBox="1"/>
          <p:nvPr/>
        </p:nvSpPr>
        <p:spPr>
          <a:xfrm>
            <a:off x="311700" y="445025"/>
            <a:ext cx="8520600" cy="572700"/>
          </a:xfrm>
          <a:prstGeom prst="rect">
            <a:avLst/>
          </a:prstGeom>
          <a:noFill/>
          <a:ln>
            <a:noFill/>
          </a:ln>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b="1" lang="en-GB" sz="2800">
                <a:solidFill>
                  <a:srgbClr val="000000"/>
                </a:solidFill>
                <a:latin typeface="Century Gothic"/>
                <a:ea typeface="Century Gothic"/>
                <a:cs typeface="Century Gothic"/>
                <a:sym typeface="Century Gothic"/>
              </a:rPr>
              <a:t>Agenda</a:t>
            </a:r>
            <a:endParaRPr b="1" sz="2800">
              <a:solidFill>
                <a:srgbClr val="000000"/>
              </a:solidFill>
              <a:latin typeface="Century Gothic"/>
              <a:ea typeface="Century Gothic"/>
              <a:cs typeface="Century Gothic"/>
              <a:sym typeface="Century Gothic"/>
            </a:endParaRPr>
          </a:p>
        </p:txBody>
      </p:sp>
      <p:pic>
        <p:nvPicPr>
          <p:cNvPr id="79" name="Google Shape;79;p15"/>
          <p:cNvPicPr preferRelativeResize="0"/>
          <p:nvPr/>
        </p:nvPicPr>
        <p:blipFill>
          <a:blip r:embed="rId4">
            <a:alphaModFix/>
          </a:blip>
          <a:stretch>
            <a:fillRect/>
          </a:stretch>
        </p:blipFill>
        <p:spPr>
          <a:xfrm>
            <a:off x="6278850" y="1079950"/>
            <a:ext cx="510451" cy="510449"/>
          </a:xfrm>
          <a:prstGeom prst="rect">
            <a:avLst/>
          </a:prstGeom>
          <a:noFill/>
          <a:ln>
            <a:noFill/>
          </a:ln>
        </p:spPr>
      </p:pic>
      <p:pic>
        <p:nvPicPr>
          <p:cNvPr id="80" name="Google Shape;80;p15"/>
          <p:cNvPicPr preferRelativeResize="0"/>
          <p:nvPr/>
        </p:nvPicPr>
        <p:blipFill>
          <a:blip r:embed="rId4">
            <a:alphaModFix/>
          </a:blip>
          <a:stretch>
            <a:fillRect/>
          </a:stretch>
        </p:blipFill>
        <p:spPr>
          <a:xfrm>
            <a:off x="6278850" y="1640075"/>
            <a:ext cx="510451" cy="5104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84" name="Shape 84"/>
        <p:cNvGrpSpPr/>
        <p:nvPr/>
      </p:nvGrpSpPr>
      <p:grpSpPr>
        <a:xfrm>
          <a:off x="0" y="0"/>
          <a:ext cx="0" cy="0"/>
          <a:chOff x="0" y="0"/>
          <a:chExt cx="0" cy="0"/>
        </a:xfrm>
      </p:grpSpPr>
      <p:sp>
        <p:nvSpPr>
          <p:cNvPr id="85" name="Google Shape;85;p16"/>
          <p:cNvSpPr txBox="1"/>
          <p:nvPr>
            <p:ph type="title"/>
          </p:nvPr>
        </p:nvSpPr>
        <p:spPr>
          <a:xfrm>
            <a:off x="311700" y="2092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Century Gothic"/>
                <a:ea typeface="Century Gothic"/>
                <a:cs typeface="Century Gothic"/>
                <a:sym typeface="Century Gothic"/>
              </a:rPr>
              <a:t>Chivalric</a:t>
            </a:r>
            <a:r>
              <a:rPr lang="en-GB">
                <a:latin typeface="Century Gothic"/>
                <a:ea typeface="Century Gothic"/>
                <a:cs typeface="Century Gothic"/>
                <a:sym typeface="Century Gothic"/>
              </a:rPr>
              <a:t> Tales</a:t>
            </a:r>
            <a:endParaRPr>
              <a:latin typeface="Century Gothic"/>
              <a:ea typeface="Century Gothic"/>
              <a:cs typeface="Century Gothic"/>
              <a:sym typeface="Century Gothic"/>
            </a:endParaRPr>
          </a:p>
        </p:txBody>
      </p:sp>
      <p:sp>
        <p:nvSpPr>
          <p:cNvPr id="86" name="Google Shape;86;p16"/>
          <p:cNvSpPr txBox="1"/>
          <p:nvPr>
            <p:ph idx="1" type="body"/>
          </p:nvPr>
        </p:nvSpPr>
        <p:spPr>
          <a:xfrm>
            <a:off x="311700" y="629500"/>
            <a:ext cx="8520600" cy="44430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i="1" lang="en-GB">
                <a:solidFill>
                  <a:schemeClr val="dk1"/>
                </a:solidFill>
                <a:latin typeface="Century Gothic"/>
                <a:ea typeface="Century Gothic"/>
                <a:cs typeface="Century Gothic"/>
                <a:sym typeface="Century Gothic"/>
              </a:rPr>
              <a:t>Definition of </a:t>
            </a:r>
            <a:r>
              <a:rPr b="1" i="1" lang="en-GB">
                <a:solidFill>
                  <a:schemeClr val="dk1"/>
                </a:solidFill>
                <a:latin typeface="Century Gothic"/>
                <a:ea typeface="Century Gothic"/>
                <a:cs typeface="Century Gothic"/>
                <a:sym typeface="Century Gothic"/>
              </a:rPr>
              <a:t>Chivalry</a:t>
            </a:r>
            <a:r>
              <a:rPr i="1" lang="en-GB">
                <a:solidFill>
                  <a:schemeClr val="dk1"/>
                </a:solidFill>
                <a:latin typeface="Century Gothic"/>
                <a:ea typeface="Century Gothic"/>
                <a:cs typeface="Century Gothic"/>
                <a:sym typeface="Century Gothic"/>
              </a:rPr>
              <a:t>:</a:t>
            </a:r>
            <a:endParaRPr i="1">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rPr i="1" lang="en-GB">
                <a:solidFill>
                  <a:schemeClr val="dk1"/>
                </a:solidFill>
                <a:latin typeface="Century Gothic"/>
                <a:ea typeface="Century Gothic"/>
                <a:cs typeface="Century Gothic"/>
                <a:sym typeface="Century Gothic"/>
              </a:rPr>
              <a:t>1. Mounted men-at-arms; knights</a:t>
            </a:r>
            <a:endParaRPr i="1">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rPr i="1" lang="en-GB">
                <a:solidFill>
                  <a:schemeClr val="dk1"/>
                </a:solidFill>
                <a:latin typeface="Century Gothic"/>
                <a:ea typeface="Century Gothic"/>
                <a:cs typeface="Century Gothic"/>
                <a:sym typeface="Century Gothic"/>
              </a:rPr>
              <a:t>2. The qualities of the ideal knight: </a:t>
            </a:r>
            <a:r>
              <a:rPr b="1" i="1" lang="en-GB">
                <a:solidFill>
                  <a:schemeClr val="dk1"/>
                </a:solidFill>
                <a:latin typeface="Century Gothic"/>
                <a:ea typeface="Century Gothic"/>
                <a:cs typeface="Century Gothic"/>
                <a:sym typeface="Century Gothic"/>
              </a:rPr>
              <a:t>chivalrous</a:t>
            </a:r>
            <a:r>
              <a:rPr i="1" lang="en-GB">
                <a:solidFill>
                  <a:schemeClr val="dk1"/>
                </a:solidFill>
                <a:latin typeface="Century Gothic"/>
                <a:ea typeface="Century Gothic"/>
                <a:cs typeface="Century Gothic"/>
                <a:sym typeface="Century Gothic"/>
              </a:rPr>
              <a:t> conduct</a:t>
            </a:r>
            <a:endParaRPr i="1">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rPr lang="en-GB">
                <a:solidFill>
                  <a:schemeClr val="dk1"/>
                </a:solidFill>
                <a:latin typeface="Century Gothic"/>
                <a:ea typeface="Century Gothic"/>
                <a:cs typeface="Century Gothic"/>
                <a:sym typeface="Century Gothic"/>
              </a:rPr>
              <a:t>A </a:t>
            </a:r>
            <a:r>
              <a:rPr b="1" lang="en-GB">
                <a:solidFill>
                  <a:schemeClr val="dk1"/>
                </a:solidFill>
                <a:latin typeface="Century Gothic"/>
                <a:ea typeface="Century Gothic"/>
                <a:cs typeface="Century Gothic"/>
                <a:sym typeface="Century Gothic"/>
              </a:rPr>
              <a:t>Chivalric Tale</a:t>
            </a:r>
            <a:r>
              <a:rPr lang="en-GB">
                <a:solidFill>
                  <a:schemeClr val="dk1"/>
                </a:solidFill>
                <a:latin typeface="Century Gothic"/>
                <a:ea typeface="Century Gothic"/>
                <a:cs typeface="Century Gothic"/>
                <a:sym typeface="Century Gothic"/>
              </a:rPr>
              <a:t> </a:t>
            </a:r>
            <a:r>
              <a:rPr lang="en-GB">
                <a:solidFill>
                  <a:schemeClr val="dk1"/>
                </a:solidFill>
                <a:latin typeface="Century Gothic"/>
                <a:ea typeface="Century Gothic"/>
                <a:cs typeface="Century Gothic"/>
                <a:sym typeface="Century Gothic"/>
              </a:rPr>
              <a:t>is a story about knights, or “men of arms.” </a:t>
            </a:r>
            <a:endParaRPr>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rPr lang="en-GB">
                <a:solidFill>
                  <a:schemeClr val="dk1"/>
                </a:solidFill>
                <a:latin typeface="Century Gothic"/>
                <a:ea typeface="Century Gothic"/>
                <a:cs typeface="Century Gothic"/>
                <a:sym typeface="Century Gothic"/>
              </a:rPr>
              <a:t>It is a type of story that was popular in the noble courts of Medieval Europe.</a:t>
            </a:r>
            <a:endParaRPr>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rPr lang="en-GB">
                <a:solidFill>
                  <a:schemeClr val="dk1"/>
                </a:solidFill>
                <a:latin typeface="Century Gothic"/>
                <a:ea typeface="Century Gothic"/>
                <a:cs typeface="Century Gothic"/>
                <a:sym typeface="Century Gothic"/>
              </a:rPr>
              <a:t>Chivalric Tales were fantastic stories about marvel-filled adventures, often of a chivalric knight portrayed as having heroic qualities, who goes on a quest. They come from a genre of stories known as </a:t>
            </a:r>
            <a:r>
              <a:rPr b="1" lang="en-GB">
                <a:solidFill>
                  <a:schemeClr val="dk1"/>
                </a:solidFill>
                <a:latin typeface="Century Gothic"/>
                <a:ea typeface="Century Gothic"/>
                <a:cs typeface="Century Gothic"/>
                <a:sym typeface="Century Gothic"/>
              </a:rPr>
              <a:t>epics. </a:t>
            </a:r>
            <a:r>
              <a:rPr lang="en-GB">
                <a:solidFill>
                  <a:schemeClr val="dk1"/>
                </a:solidFill>
                <a:latin typeface="Century Gothic"/>
                <a:ea typeface="Century Gothic"/>
                <a:cs typeface="Century Gothic"/>
                <a:sym typeface="Century Gothic"/>
              </a:rPr>
              <a:t> </a:t>
            </a:r>
            <a:endParaRPr>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rPr lang="en-GB">
                <a:solidFill>
                  <a:schemeClr val="dk1"/>
                </a:solidFill>
                <a:latin typeface="Century Gothic"/>
                <a:ea typeface="Century Gothic"/>
                <a:cs typeface="Century Gothic"/>
                <a:sym typeface="Century Gothic"/>
              </a:rPr>
              <a:t>But they developed away from other types of </a:t>
            </a:r>
            <a:r>
              <a:rPr b="1" lang="en-GB">
                <a:solidFill>
                  <a:schemeClr val="dk1"/>
                </a:solidFill>
                <a:latin typeface="Century Gothic"/>
                <a:ea typeface="Century Gothic"/>
                <a:cs typeface="Century Gothic"/>
                <a:sym typeface="Century Gothic"/>
              </a:rPr>
              <a:t>epic</a:t>
            </a:r>
            <a:r>
              <a:rPr lang="en-GB">
                <a:solidFill>
                  <a:schemeClr val="dk1"/>
                </a:solidFill>
                <a:latin typeface="Century Gothic"/>
                <a:ea typeface="Century Gothic"/>
                <a:cs typeface="Century Gothic"/>
                <a:sym typeface="Century Gothic"/>
              </a:rPr>
              <a:t> as time went on, mostly because they had an emphasis on love and on courtly manners, or </a:t>
            </a:r>
            <a:r>
              <a:rPr b="1" lang="en-GB">
                <a:solidFill>
                  <a:schemeClr val="dk1"/>
                </a:solidFill>
                <a:latin typeface="Century Gothic"/>
                <a:ea typeface="Century Gothic"/>
                <a:cs typeface="Century Gothic"/>
                <a:sym typeface="Century Gothic"/>
              </a:rPr>
              <a:t>chivalrous </a:t>
            </a:r>
            <a:r>
              <a:rPr lang="en-GB">
                <a:solidFill>
                  <a:schemeClr val="dk1"/>
                </a:solidFill>
                <a:latin typeface="Century Gothic"/>
                <a:ea typeface="Century Gothic"/>
                <a:cs typeface="Century Gothic"/>
                <a:sym typeface="Century Gothic"/>
              </a:rPr>
              <a:t>conduct. </a:t>
            </a:r>
            <a:endParaRPr>
              <a:solidFill>
                <a:schemeClr val="dk1"/>
              </a:solidFill>
              <a:latin typeface="Century Gothic"/>
              <a:ea typeface="Century Gothic"/>
              <a:cs typeface="Century Gothic"/>
              <a:sym typeface="Century Gothic"/>
            </a:endParaRPr>
          </a:p>
          <a:p>
            <a:pPr indent="0" lvl="0" marL="0" rtl="0" algn="l">
              <a:spcBef>
                <a:spcPts val="1200"/>
              </a:spcBef>
              <a:spcAft>
                <a:spcPts val="1200"/>
              </a:spcAft>
              <a:buNone/>
            </a:pPr>
            <a:r>
              <a:rPr lang="en-GB">
                <a:solidFill>
                  <a:schemeClr val="dk1"/>
                </a:solidFill>
                <a:latin typeface="Century Gothic"/>
                <a:ea typeface="Century Gothic"/>
                <a:cs typeface="Century Gothic"/>
                <a:sym typeface="Century Gothic"/>
              </a:rPr>
              <a:t>Unlike other </a:t>
            </a:r>
            <a:r>
              <a:rPr b="1" lang="en-GB">
                <a:solidFill>
                  <a:schemeClr val="dk1"/>
                </a:solidFill>
                <a:latin typeface="Century Gothic"/>
                <a:ea typeface="Century Gothic"/>
                <a:cs typeface="Century Gothic"/>
                <a:sym typeface="Century Gothic"/>
              </a:rPr>
              <a:t>epics</a:t>
            </a:r>
            <a:r>
              <a:rPr lang="en-GB">
                <a:solidFill>
                  <a:schemeClr val="dk1"/>
                </a:solidFill>
                <a:latin typeface="Century Gothic"/>
                <a:ea typeface="Century Gothic"/>
                <a:cs typeface="Century Gothic"/>
                <a:sym typeface="Century Gothic"/>
              </a:rPr>
              <a:t>, where knights were portrayed as super-masculine soldiers,        chivalric tales focused on the human elements; the relationships, the honour                         and the qualities of the ideal knight. </a:t>
            </a:r>
            <a:endParaRPr>
              <a:solidFill>
                <a:schemeClr val="dk1"/>
              </a:solidFill>
              <a:latin typeface="Century Gothic"/>
              <a:ea typeface="Century Gothic"/>
              <a:cs typeface="Century Gothic"/>
              <a:sym typeface="Century Gothic"/>
            </a:endParaRPr>
          </a:p>
        </p:txBody>
      </p:sp>
      <p:sp>
        <p:nvSpPr>
          <p:cNvPr id="87" name="Google Shape;87;p16"/>
          <p:cNvSpPr/>
          <p:nvPr/>
        </p:nvSpPr>
        <p:spPr>
          <a:xfrm>
            <a:off x="7715700" y="4429525"/>
            <a:ext cx="1428300" cy="714000"/>
          </a:xfrm>
          <a:prstGeom prst="round1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6"/>
          <p:cNvSpPr txBox="1"/>
          <p:nvPr/>
        </p:nvSpPr>
        <p:spPr>
          <a:xfrm>
            <a:off x="7760250" y="4478725"/>
            <a:ext cx="1339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Century Gothic"/>
                <a:ea typeface="Century Gothic"/>
                <a:cs typeface="Century Gothic"/>
                <a:sym typeface="Century Gothic"/>
              </a:rPr>
              <a:t>Present New Information</a:t>
            </a:r>
            <a:endParaRPr>
              <a:latin typeface="Century Gothic"/>
              <a:ea typeface="Century Gothic"/>
              <a:cs typeface="Century Gothic"/>
              <a:sym typeface="Century Gothic"/>
            </a:endParaRPr>
          </a:p>
        </p:txBody>
      </p:sp>
      <p:pic>
        <p:nvPicPr>
          <p:cNvPr id="89" name="Google Shape;89;p16"/>
          <p:cNvPicPr preferRelativeResize="0"/>
          <p:nvPr/>
        </p:nvPicPr>
        <p:blipFill>
          <a:blip r:embed="rId3">
            <a:alphaModFix/>
          </a:blip>
          <a:stretch>
            <a:fillRect/>
          </a:stretch>
        </p:blipFill>
        <p:spPr>
          <a:xfrm>
            <a:off x="6004025" y="-95375"/>
            <a:ext cx="3070251" cy="24561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93" name="Shape 93"/>
        <p:cNvGrpSpPr/>
        <p:nvPr/>
      </p:nvGrpSpPr>
      <p:grpSpPr>
        <a:xfrm>
          <a:off x="0" y="0"/>
          <a:ext cx="0" cy="0"/>
          <a:chOff x="0" y="0"/>
          <a:chExt cx="0" cy="0"/>
        </a:xfrm>
      </p:grpSpPr>
      <p:sp>
        <p:nvSpPr>
          <p:cNvPr id="94" name="Google Shape;94;p17"/>
          <p:cNvSpPr txBox="1"/>
          <p:nvPr>
            <p:ph type="title"/>
          </p:nvPr>
        </p:nvSpPr>
        <p:spPr>
          <a:xfrm>
            <a:off x="1" y="413225"/>
            <a:ext cx="91440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Century Gothic"/>
                <a:ea typeface="Century Gothic"/>
                <a:cs typeface="Century Gothic"/>
                <a:sym typeface="Century Gothic"/>
              </a:rPr>
              <a:t>Chivalry</a:t>
            </a:r>
            <a:endParaRPr b="1">
              <a:latin typeface="Century Gothic"/>
              <a:ea typeface="Century Gothic"/>
              <a:cs typeface="Century Gothic"/>
              <a:sym typeface="Century Gothic"/>
            </a:endParaRPr>
          </a:p>
        </p:txBody>
      </p:sp>
      <p:sp>
        <p:nvSpPr>
          <p:cNvPr id="95" name="Google Shape;95;p17"/>
          <p:cNvSpPr txBox="1"/>
          <p:nvPr>
            <p:ph idx="1" type="body"/>
          </p:nvPr>
        </p:nvSpPr>
        <p:spPr>
          <a:xfrm>
            <a:off x="127050" y="1546675"/>
            <a:ext cx="88899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GB">
                <a:solidFill>
                  <a:schemeClr val="dk1"/>
                </a:solidFill>
                <a:latin typeface="Century Gothic"/>
                <a:ea typeface="Century Gothic"/>
                <a:cs typeface="Century Gothic"/>
                <a:sym typeface="Century Gothic"/>
              </a:rPr>
              <a:t>Chivalric Tales recount the marvellous adventures of a chivalrous, heroic knight, often of super-human ability, who, abiding chivalry's strict </a:t>
            </a:r>
            <a:r>
              <a:rPr b="1" lang="en-GB">
                <a:solidFill>
                  <a:schemeClr val="dk1"/>
                </a:solidFill>
                <a:latin typeface="Century Gothic"/>
                <a:ea typeface="Century Gothic"/>
                <a:cs typeface="Century Gothic"/>
                <a:sym typeface="Century Gothic"/>
              </a:rPr>
              <a:t>codes of honor and demeanor</a:t>
            </a:r>
            <a:r>
              <a:rPr lang="en-GB">
                <a:solidFill>
                  <a:schemeClr val="dk1"/>
                </a:solidFill>
                <a:latin typeface="Century Gothic"/>
                <a:ea typeface="Century Gothic"/>
                <a:cs typeface="Century Gothic"/>
                <a:sym typeface="Century Gothic"/>
              </a:rPr>
              <a:t>, goes on a quest, and fights and defeats monsters and giants, thereby winning favor with a lady.</a:t>
            </a:r>
            <a:endParaRPr>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rPr b="1" lang="en-GB">
                <a:solidFill>
                  <a:schemeClr val="dk1"/>
                </a:solidFill>
                <a:latin typeface="Century Gothic"/>
                <a:ea typeface="Century Gothic"/>
                <a:cs typeface="Century Gothic"/>
                <a:sym typeface="Century Gothic"/>
              </a:rPr>
              <a:t>Chivalry</a:t>
            </a:r>
            <a:r>
              <a:rPr lang="en-GB">
                <a:solidFill>
                  <a:schemeClr val="dk1"/>
                </a:solidFill>
                <a:latin typeface="Century Gothic"/>
                <a:ea typeface="Century Gothic"/>
                <a:cs typeface="Century Gothic"/>
                <a:sym typeface="Century Gothic"/>
              </a:rPr>
              <a:t> is still a word we use today; it means being a gentleman, being honourable, respectful and courteous to women and everyone you meet. </a:t>
            </a:r>
            <a:endParaRPr>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rPr b="1" lang="en-GB">
                <a:solidFill>
                  <a:schemeClr val="dk1"/>
                </a:solidFill>
                <a:latin typeface="Century Gothic"/>
                <a:ea typeface="Century Gothic"/>
                <a:cs typeface="Century Gothic"/>
                <a:sym typeface="Century Gothic"/>
              </a:rPr>
              <a:t>Women</a:t>
            </a:r>
            <a:r>
              <a:rPr lang="en-GB">
                <a:solidFill>
                  <a:schemeClr val="dk1"/>
                </a:solidFill>
                <a:latin typeface="Century Gothic"/>
                <a:ea typeface="Century Gothic"/>
                <a:cs typeface="Century Gothic"/>
                <a:sym typeface="Century Gothic"/>
              </a:rPr>
              <a:t> can be </a:t>
            </a:r>
            <a:r>
              <a:rPr b="1" lang="en-GB">
                <a:solidFill>
                  <a:schemeClr val="dk1"/>
                </a:solidFill>
                <a:latin typeface="Century Gothic"/>
                <a:ea typeface="Century Gothic"/>
                <a:cs typeface="Century Gothic"/>
                <a:sym typeface="Century Gothic"/>
              </a:rPr>
              <a:t>chivalrous</a:t>
            </a:r>
            <a:r>
              <a:rPr lang="en-GB">
                <a:solidFill>
                  <a:schemeClr val="dk1"/>
                </a:solidFill>
                <a:latin typeface="Century Gothic"/>
                <a:ea typeface="Century Gothic"/>
                <a:cs typeface="Century Gothic"/>
                <a:sym typeface="Century Gothic"/>
              </a:rPr>
              <a:t> too; it’s all about the way we, as people, choose to treat others. </a:t>
            </a:r>
            <a:endParaRPr>
              <a:solidFill>
                <a:schemeClr val="dk1"/>
              </a:solidFill>
              <a:latin typeface="Century Gothic"/>
              <a:ea typeface="Century Gothic"/>
              <a:cs typeface="Century Gothic"/>
              <a:sym typeface="Century Gothic"/>
            </a:endParaRPr>
          </a:p>
          <a:p>
            <a:pPr indent="0" lvl="0" marL="0" rtl="0" algn="l">
              <a:spcBef>
                <a:spcPts val="1200"/>
              </a:spcBef>
              <a:spcAft>
                <a:spcPts val="1200"/>
              </a:spcAft>
              <a:buNone/>
            </a:pPr>
            <a:r>
              <a:rPr i="1" lang="en-GB">
                <a:solidFill>
                  <a:schemeClr val="dk1"/>
                </a:solidFill>
                <a:latin typeface="Century Gothic"/>
                <a:ea typeface="Century Gothic"/>
                <a:cs typeface="Century Gothic"/>
                <a:sym typeface="Century Gothic"/>
              </a:rPr>
              <a:t>Question: Who can think of an example of </a:t>
            </a:r>
            <a:r>
              <a:rPr i="1" lang="en-GB" u="sng">
                <a:solidFill>
                  <a:schemeClr val="dk1"/>
                </a:solidFill>
                <a:latin typeface="Century Gothic"/>
                <a:ea typeface="Century Gothic"/>
                <a:cs typeface="Century Gothic"/>
                <a:sym typeface="Century Gothic"/>
              </a:rPr>
              <a:t>modern-day chivalry?</a:t>
            </a:r>
            <a:r>
              <a:rPr i="1" lang="en-GB">
                <a:solidFill>
                  <a:schemeClr val="dk1"/>
                </a:solidFill>
                <a:latin typeface="Century Gothic"/>
                <a:ea typeface="Century Gothic"/>
                <a:cs typeface="Century Gothic"/>
                <a:sym typeface="Century Gothic"/>
              </a:rPr>
              <a:t> </a:t>
            </a:r>
            <a:endParaRPr i="1">
              <a:solidFill>
                <a:schemeClr val="dk1"/>
              </a:solidFill>
              <a:latin typeface="Century Gothic"/>
              <a:ea typeface="Century Gothic"/>
              <a:cs typeface="Century Gothic"/>
              <a:sym typeface="Century Gothic"/>
            </a:endParaRPr>
          </a:p>
        </p:txBody>
      </p:sp>
      <p:sp>
        <p:nvSpPr>
          <p:cNvPr id="96" name="Google Shape;96;p17"/>
          <p:cNvSpPr/>
          <p:nvPr/>
        </p:nvSpPr>
        <p:spPr>
          <a:xfrm>
            <a:off x="7715700" y="4429525"/>
            <a:ext cx="1428300" cy="714000"/>
          </a:xfrm>
          <a:prstGeom prst="round1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txBox="1"/>
          <p:nvPr/>
        </p:nvSpPr>
        <p:spPr>
          <a:xfrm>
            <a:off x="7760250" y="4478725"/>
            <a:ext cx="1339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Century Gothic"/>
                <a:ea typeface="Century Gothic"/>
                <a:cs typeface="Century Gothic"/>
                <a:sym typeface="Century Gothic"/>
              </a:rPr>
              <a:t>Present New Information</a:t>
            </a:r>
            <a:endParaRPr>
              <a:latin typeface="Century Gothic"/>
              <a:ea typeface="Century Gothic"/>
              <a:cs typeface="Century Gothic"/>
              <a:sym typeface="Century Gothic"/>
            </a:endParaRPr>
          </a:p>
        </p:txBody>
      </p:sp>
      <p:pic>
        <p:nvPicPr>
          <p:cNvPr id="98" name="Google Shape;98;p17"/>
          <p:cNvPicPr preferRelativeResize="0"/>
          <p:nvPr/>
        </p:nvPicPr>
        <p:blipFill>
          <a:blip r:embed="rId3">
            <a:alphaModFix/>
          </a:blip>
          <a:stretch>
            <a:fillRect/>
          </a:stretch>
        </p:blipFill>
        <p:spPr>
          <a:xfrm>
            <a:off x="1861350" y="-343300"/>
            <a:ext cx="5416899" cy="22198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02" name="Shape 102"/>
        <p:cNvGrpSpPr/>
        <p:nvPr/>
      </p:nvGrpSpPr>
      <p:grpSpPr>
        <a:xfrm>
          <a:off x="0" y="0"/>
          <a:ext cx="0" cy="0"/>
          <a:chOff x="0" y="0"/>
          <a:chExt cx="0" cy="0"/>
        </a:xfrm>
      </p:grpSpPr>
      <p:sp>
        <p:nvSpPr>
          <p:cNvPr id="103" name="Google Shape;103;p18"/>
          <p:cNvSpPr txBox="1"/>
          <p:nvPr>
            <p:ph type="title"/>
          </p:nvPr>
        </p:nvSpPr>
        <p:spPr>
          <a:xfrm>
            <a:off x="1" y="210475"/>
            <a:ext cx="91440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latin typeface="Century Gothic"/>
                <a:ea typeface="Century Gothic"/>
                <a:cs typeface="Century Gothic"/>
                <a:sym typeface="Century Gothic"/>
              </a:rPr>
              <a:t>Chivalric</a:t>
            </a:r>
            <a:r>
              <a:rPr b="1" lang="en-GB">
                <a:latin typeface="Century Gothic"/>
                <a:ea typeface="Century Gothic"/>
                <a:cs typeface="Century Gothic"/>
                <a:sym typeface="Century Gothic"/>
              </a:rPr>
              <a:t> Characters</a:t>
            </a:r>
            <a:endParaRPr b="1">
              <a:latin typeface="Century Gothic"/>
              <a:ea typeface="Century Gothic"/>
              <a:cs typeface="Century Gothic"/>
              <a:sym typeface="Century Gothic"/>
            </a:endParaRPr>
          </a:p>
        </p:txBody>
      </p:sp>
      <p:sp>
        <p:nvSpPr>
          <p:cNvPr id="104" name="Google Shape;104;p18"/>
          <p:cNvSpPr txBox="1"/>
          <p:nvPr>
            <p:ph idx="1" type="body"/>
          </p:nvPr>
        </p:nvSpPr>
        <p:spPr>
          <a:xfrm>
            <a:off x="127200" y="4153225"/>
            <a:ext cx="7588500" cy="941100"/>
          </a:xfrm>
          <a:prstGeom prst="rect">
            <a:avLst/>
          </a:prstGeom>
        </p:spPr>
        <p:txBody>
          <a:bodyPr anchorCtr="0" anchor="t" bIns="91425" lIns="91425" spcFirstLastPara="1" rIns="91425" wrap="square" tIns="91425">
            <a:normAutofit fontScale="32500" lnSpcReduction="10000"/>
          </a:bodyPr>
          <a:lstStyle/>
          <a:p>
            <a:pPr indent="0" lvl="0" marL="0" rtl="0" algn="ctr">
              <a:spcBef>
                <a:spcPts val="0"/>
              </a:spcBef>
              <a:spcAft>
                <a:spcPts val="1200"/>
              </a:spcAft>
              <a:buNone/>
            </a:pPr>
            <a:r>
              <a:rPr lang="en-GB" sz="4800">
                <a:solidFill>
                  <a:schemeClr val="dk1"/>
                </a:solidFill>
                <a:latin typeface="Century Gothic"/>
                <a:ea typeface="Century Gothic"/>
                <a:cs typeface="Century Gothic"/>
                <a:sym typeface="Century Gothic"/>
              </a:rPr>
              <a:t>You’ve already labelled your </a:t>
            </a:r>
            <a:r>
              <a:rPr b="1" lang="en-GB" sz="4800">
                <a:solidFill>
                  <a:schemeClr val="dk1"/>
                </a:solidFill>
                <a:latin typeface="Century Gothic"/>
                <a:ea typeface="Century Gothic"/>
                <a:cs typeface="Century Gothic"/>
                <a:sym typeface="Century Gothic"/>
              </a:rPr>
              <a:t>Knight</a:t>
            </a:r>
            <a:r>
              <a:rPr lang="en-GB" sz="4800">
                <a:solidFill>
                  <a:schemeClr val="dk1"/>
                </a:solidFill>
                <a:latin typeface="Century Gothic"/>
                <a:ea typeface="Century Gothic"/>
                <a:cs typeface="Century Gothic"/>
                <a:sym typeface="Century Gothic"/>
              </a:rPr>
              <a:t>; now have a go at the other characters. What do you know already about </a:t>
            </a:r>
            <a:r>
              <a:rPr b="1" lang="en-GB" sz="4800">
                <a:solidFill>
                  <a:schemeClr val="dk1"/>
                </a:solidFill>
                <a:latin typeface="Century Gothic"/>
                <a:ea typeface="Century Gothic"/>
                <a:cs typeface="Century Gothic"/>
                <a:sym typeface="Century Gothic"/>
              </a:rPr>
              <a:t>Princes</a:t>
            </a:r>
            <a:r>
              <a:rPr lang="en-GB" sz="4800">
                <a:solidFill>
                  <a:schemeClr val="dk1"/>
                </a:solidFill>
                <a:latin typeface="Century Gothic"/>
                <a:ea typeface="Century Gothic"/>
                <a:cs typeface="Century Gothic"/>
                <a:sym typeface="Century Gothic"/>
              </a:rPr>
              <a:t>, </a:t>
            </a:r>
            <a:r>
              <a:rPr b="1" lang="en-GB" sz="4800">
                <a:solidFill>
                  <a:schemeClr val="dk1"/>
                </a:solidFill>
                <a:latin typeface="Century Gothic"/>
                <a:ea typeface="Century Gothic"/>
                <a:cs typeface="Century Gothic"/>
                <a:sym typeface="Century Gothic"/>
              </a:rPr>
              <a:t>Princesses</a:t>
            </a:r>
            <a:r>
              <a:rPr lang="en-GB" sz="4800">
                <a:solidFill>
                  <a:schemeClr val="dk1"/>
                </a:solidFill>
                <a:latin typeface="Century Gothic"/>
                <a:ea typeface="Century Gothic"/>
                <a:cs typeface="Century Gothic"/>
                <a:sym typeface="Century Gothic"/>
              </a:rPr>
              <a:t> and </a:t>
            </a:r>
            <a:r>
              <a:rPr b="1" lang="en-GB" sz="4800">
                <a:solidFill>
                  <a:schemeClr val="dk1"/>
                </a:solidFill>
                <a:latin typeface="Century Gothic"/>
                <a:ea typeface="Century Gothic"/>
                <a:cs typeface="Century Gothic"/>
                <a:sym typeface="Century Gothic"/>
              </a:rPr>
              <a:t>Witches</a:t>
            </a:r>
            <a:r>
              <a:rPr lang="en-GB" sz="4800">
                <a:solidFill>
                  <a:schemeClr val="dk1"/>
                </a:solidFill>
                <a:latin typeface="Century Gothic"/>
                <a:ea typeface="Century Gothic"/>
                <a:cs typeface="Century Gothic"/>
                <a:sym typeface="Century Gothic"/>
              </a:rPr>
              <a:t>? Think of examples you’ve seen in books, films and video games</a:t>
            </a:r>
            <a:endParaRPr>
              <a:solidFill>
                <a:schemeClr val="dk1"/>
              </a:solidFill>
              <a:latin typeface="Century Gothic"/>
              <a:ea typeface="Century Gothic"/>
              <a:cs typeface="Century Gothic"/>
              <a:sym typeface="Century Gothic"/>
            </a:endParaRPr>
          </a:p>
        </p:txBody>
      </p:sp>
      <p:sp>
        <p:nvSpPr>
          <p:cNvPr id="105" name="Google Shape;105;p18"/>
          <p:cNvSpPr/>
          <p:nvPr/>
        </p:nvSpPr>
        <p:spPr>
          <a:xfrm>
            <a:off x="7715700" y="4429525"/>
            <a:ext cx="1428300" cy="714000"/>
          </a:xfrm>
          <a:prstGeom prst="round1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8"/>
          <p:cNvSpPr txBox="1"/>
          <p:nvPr/>
        </p:nvSpPr>
        <p:spPr>
          <a:xfrm>
            <a:off x="7760250" y="4478725"/>
            <a:ext cx="1339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Century Gothic"/>
                <a:ea typeface="Century Gothic"/>
                <a:cs typeface="Century Gothic"/>
                <a:sym typeface="Century Gothic"/>
              </a:rPr>
              <a:t>Present New Information</a:t>
            </a:r>
            <a:endParaRPr>
              <a:latin typeface="Century Gothic"/>
              <a:ea typeface="Century Gothic"/>
              <a:cs typeface="Century Gothic"/>
              <a:sym typeface="Century Gothic"/>
            </a:endParaRPr>
          </a:p>
        </p:txBody>
      </p:sp>
      <p:pic>
        <p:nvPicPr>
          <p:cNvPr id="107" name="Google Shape;107;p18"/>
          <p:cNvPicPr preferRelativeResize="0"/>
          <p:nvPr/>
        </p:nvPicPr>
        <p:blipFill>
          <a:blip r:embed="rId3">
            <a:alphaModFix/>
          </a:blip>
          <a:stretch>
            <a:fillRect/>
          </a:stretch>
        </p:blipFill>
        <p:spPr>
          <a:xfrm>
            <a:off x="3186950" y="1029124"/>
            <a:ext cx="2521695" cy="3265501"/>
          </a:xfrm>
          <a:prstGeom prst="rect">
            <a:avLst/>
          </a:prstGeom>
          <a:noFill/>
          <a:ln>
            <a:noFill/>
          </a:ln>
        </p:spPr>
      </p:pic>
      <p:pic>
        <p:nvPicPr>
          <p:cNvPr id="108" name="Google Shape;108;p18"/>
          <p:cNvPicPr preferRelativeResize="0"/>
          <p:nvPr/>
        </p:nvPicPr>
        <p:blipFill>
          <a:blip r:embed="rId4">
            <a:alphaModFix/>
          </a:blip>
          <a:stretch>
            <a:fillRect/>
          </a:stretch>
        </p:blipFill>
        <p:spPr>
          <a:xfrm>
            <a:off x="199750" y="272525"/>
            <a:ext cx="2936500" cy="3203449"/>
          </a:xfrm>
          <a:prstGeom prst="rect">
            <a:avLst/>
          </a:prstGeom>
          <a:noFill/>
          <a:ln>
            <a:noFill/>
          </a:ln>
        </p:spPr>
      </p:pic>
      <p:pic>
        <p:nvPicPr>
          <p:cNvPr id="109" name="Google Shape;109;p18"/>
          <p:cNvPicPr preferRelativeResize="0"/>
          <p:nvPr/>
        </p:nvPicPr>
        <p:blipFill>
          <a:blip r:embed="rId5">
            <a:alphaModFix/>
          </a:blip>
          <a:stretch>
            <a:fillRect/>
          </a:stretch>
        </p:blipFill>
        <p:spPr>
          <a:xfrm>
            <a:off x="6401299" y="210475"/>
            <a:ext cx="2615649" cy="3265499"/>
          </a:xfrm>
          <a:prstGeom prst="rect">
            <a:avLst/>
          </a:prstGeom>
          <a:noFill/>
          <a:ln>
            <a:noFill/>
          </a:ln>
        </p:spPr>
      </p:pic>
      <p:sp>
        <p:nvSpPr>
          <p:cNvPr id="110" name="Google Shape;110;p18"/>
          <p:cNvSpPr txBox="1"/>
          <p:nvPr/>
        </p:nvSpPr>
        <p:spPr>
          <a:xfrm>
            <a:off x="784000" y="3430875"/>
            <a:ext cx="1710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latin typeface="Century Gothic"/>
                <a:ea typeface="Century Gothic"/>
                <a:cs typeface="Century Gothic"/>
                <a:sym typeface="Century Gothic"/>
              </a:rPr>
              <a:t>Prince</a:t>
            </a:r>
            <a:endParaRPr b="1" sz="1800">
              <a:latin typeface="Century Gothic"/>
              <a:ea typeface="Century Gothic"/>
              <a:cs typeface="Century Gothic"/>
              <a:sym typeface="Century Gothic"/>
            </a:endParaRPr>
          </a:p>
        </p:txBody>
      </p:sp>
      <p:sp>
        <p:nvSpPr>
          <p:cNvPr id="111" name="Google Shape;111;p18"/>
          <p:cNvSpPr txBox="1"/>
          <p:nvPr/>
        </p:nvSpPr>
        <p:spPr>
          <a:xfrm>
            <a:off x="3136250" y="1643400"/>
            <a:ext cx="2123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latin typeface="Century Gothic"/>
                <a:ea typeface="Century Gothic"/>
                <a:cs typeface="Century Gothic"/>
                <a:sym typeface="Century Gothic"/>
              </a:rPr>
              <a:t>Princess</a:t>
            </a:r>
            <a:endParaRPr b="1" sz="1800">
              <a:latin typeface="Century Gothic"/>
              <a:ea typeface="Century Gothic"/>
              <a:cs typeface="Century Gothic"/>
              <a:sym typeface="Century Gothic"/>
            </a:endParaRPr>
          </a:p>
        </p:txBody>
      </p:sp>
      <p:sp>
        <p:nvSpPr>
          <p:cNvPr id="112" name="Google Shape;112;p18"/>
          <p:cNvSpPr txBox="1"/>
          <p:nvPr/>
        </p:nvSpPr>
        <p:spPr>
          <a:xfrm>
            <a:off x="6747500" y="3430875"/>
            <a:ext cx="2123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latin typeface="Century Gothic"/>
                <a:ea typeface="Century Gothic"/>
                <a:cs typeface="Century Gothic"/>
                <a:sym typeface="Century Gothic"/>
              </a:rPr>
              <a:t>Witch</a:t>
            </a:r>
            <a:endParaRPr b="1" sz="1800">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16" name="Shape 116"/>
        <p:cNvGrpSpPr/>
        <p:nvPr/>
      </p:nvGrpSpPr>
      <p:grpSpPr>
        <a:xfrm>
          <a:off x="0" y="0"/>
          <a:ext cx="0" cy="0"/>
          <a:chOff x="0" y="0"/>
          <a:chExt cx="0" cy="0"/>
        </a:xfrm>
      </p:grpSpPr>
      <p:sp>
        <p:nvSpPr>
          <p:cNvPr id="117" name="Google Shape;117;p19"/>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Century Gothic"/>
                <a:ea typeface="Century Gothic"/>
                <a:cs typeface="Century Gothic"/>
                <a:sym typeface="Century Gothic"/>
              </a:rPr>
              <a:t>Amadis</a:t>
            </a:r>
            <a:r>
              <a:rPr lang="en-GB">
                <a:latin typeface="Century Gothic"/>
                <a:ea typeface="Century Gothic"/>
                <a:cs typeface="Century Gothic"/>
                <a:sym typeface="Century Gothic"/>
              </a:rPr>
              <a:t> De Gaul</a:t>
            </a:r>
            <a:endParaRPr>
              <a:latin typeface="Century Gothic"/>
              <a:ea typeface="Century Gothic"/>
              <a:cs typeface="Century Gothic"/>
              <a:sym typeface="Century Gothic"/>
            </a:endParaRPr>
          </a:p>
        </p:txBody>
      </p:sp>
      <p:sp>
        <p:nvSpPr>
          <p:cNvPr id="118" name="Google Shape;118;p19"/>
          <p:cNvSpPr txBox="1"/>
          <p:nvPr>
            <p:ph idx="1" type="body"/>
          </p:nvPr>
        </p:nvSpPr>
        <p:spPr>
          <a:xfrm>
            <a:off x="2819725" y="941525"/>
            <a:ext cx="6149400" cy="41529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b="1" lang="en-GB">
                <a:solidFill>
                  <a:schemeClr val="dk1"/>
                </a:solidFill>
                <a:latin typeface="Century Gothic"/>
                <a:ea typeface="Century Gothic"/>
                <a:cs typeface="Century Gothic"/>
                <a:sym typeface="Century Gothic"/>
              </a:rPr>
              <a:t>Amadís de Gaul</a:t>
            </a:r>
            <a:r>
              <a:rPr lang="en-GB">
                <a:solidFill>
                  <a:schemeClr val="dk1"/>
                </a:solidFill>
                <a:latin typeface="Century Gothic"/>
                <a:ea typeface="Century Gothic"/>
                <a:cs typeface="Century Gothic"/>
                <a:sym typeface="Century Gothic"/>
              </a:rPr>
              <a:t> is a landmark work among Chivalric Tales.</a:t>
            </a:r>
            <a:endParaRPr>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rPr lang="en-GB">
                <a:solidFill>
                  <a:schemeClr val="dk1"/>
                </a:solidFill>
                <a:latin typeface="Century Gothic"/>
                <a:ea typeface="Century Gothic"/>
                <a:cs typeface="Century Gothic"/>
                <a:sym typeface="Century Gothic"/>
              </a:rPr>
              <a:t>The story tells the star-crossed love of King Perión of Gaul and Elisena of England, resulting in the secret birth of </a:t>
            </a:r>
            <a:r>
              <a:rPr b="1" lang="en-GB">
                <a:solidFill>
                  <a:schemeClr val="dk1"/>
                </a:solidFill>
                <a:latin typeface="Century Gothic"/>
                <a:ea typeface="Century Gothic"/>
                <a:cs typeface="Century Gothic"/>
                <a:sym typeface="Century Gothic"/>
              </a:rPr>
              <a:t>Amadís</a:t>
            </a:r>
            <a:r>
              <a:rPr lang="en-GB">
                <a:solidFill>
                  <a:schemeClr val="dk1"/>
                </a:solidFill>
                <a:latin typeface="Century Gothic"/>
                <a:ea typeface="Century Gothic"/>
                <a:cs typeface="Century Gothic"/>
                <a:sym typeface="Century Gothic"/>
              </a:rPr>
              <a:t>. </a:t>
            </a:r>
            <a:endParaRPr>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rPr lang="en-GB">
                <a:solidFill>
                  <a:schemeClr val="dk1"/>
                </a:solidFill>
                <a:latin typeface="Century Gothic"/>
                <a:ea typeface="Century Gothic"/>
                <a:cs typeface="Century Gothic"/>
                <a:sym typeface="Century Gothic"/>
              </a:rPr>
              <a:t>The place called “Gaul” is a made-up kingdom in Brittany. It has been identified with Wales or France, but it is better to think of it as a completely imaginary place.</a:t>
            </a:r>
            <a:endParaRPr>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rPr lang="en-GB">
                <a:solidFill>
                  <a:schemeClr val="dk1"/>
                </a:solidFill>
                <a:latin typeface="Century Gothic"/>
                <a:ea typeface="Century Gothic"/>
                <a:cs typeface="Century Gothic"/>
                <a:sym typeface="Century Gothic"/>
              </a:rPr>
              <a:t>As a knight, Amadís is courteous, gentle, sensitive, and a Christian, who dares to defend free love.</a:t>
            </a:r>
            <a:endParaRPr>
              <a:solidFill>
                <a:schemeClr val="dk1"/>
              </a:solidFill>
              <a:latin typeface="Century Gothic"/>
              <a:ea typeface="Century Gothic"/>
              <a:cs typeface="Century Gothic"/>
              <a:sym typeface="Century Gothic"/>
            </a:endParaRPr>
          </a:p>
          <a:p>
            <a:pPr indent="0" lvl="0" marL="0" rtl="0" algn="l">
              <a:spcBef>
                <a:spcPts val="1200"/>
              </a:spcBef>
              <a:spcAft>
                <a:spcPts val="1200"/>
              </a:spcAft>
              <a:buNone/>
            </a:pPr>
            <a:r>
              <a:rPr lang="en-GB">
                <a:solidFill>
                  <a:schemeClr val="dk1"/>
                </a:solidFill>
                <a:latin typeface="Century Gothic"/>
                <a:ea typeface="Century Gothic"/>
                <a:cs typeface="Century Gothic"/>
                <a:sym typeface="Century Gothic"/>
              </a:rPr>
              <a:t>Unlike most heroes of his time, Amadís is a handsome man who would cry if refused by his lady, but is invincible in battle and usually emerges drenched in his own and his                opponent's blood.</a:t>
            </a:r>
            <a:endParaRPr>
              <a:solidFill>
                <a:schemeClr val="dk1"/>
              </a:solidFill>
            </a:endParaRPr>
          </a:p>
        </p:txBody>
      </p:sp>
      <p:sp>
        <p:nvSpPr>
          <p:cNvPr id="119" name="Google Shape;119;p19"/>
          <p:cNvSpPr/>
          <p:nvPr/>
        </p:nvSpPr>
        <p:spPr>
          <a:xfrm>
            <a:off x="7715700" y="4429525"/>
            <a:ext cx="1428300" cy="714000"/>
          </a:xfrm>
          <a:prstGeom prst="round1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9"/>
          <p:cNvSpPr txBox="1"/>
          <p:nvPr/>
        </p:nvSpPr>
        <p:spPr>
          <a:xfrm>
            <a:off x="7760250" y="4478725"/>
            <a:ext cx="1339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Century Gothic"/>
                <a:ea typeface="Century Gothic"/>
                <a:cs typeface="Century Gothic"/>
                <a:sym typeface="Century Gothic"/>
              </a:rPr>
              <a:t>Present New Information</a:t>
            </a:r>
            <a:endParaRPr>
              <a:latin typeface="Century Gothic"/>
              <a:ea typeface="Century Gothic"/>
              <a:cs typeface="Century Gothic"/>
              <a:sym typeface="Century Gothic"/>
            </a:endParaRPr>
          </a:p>
        </p:txBody>
      </p:sp>
      <p:pic>
        <p:nvPicPr>
          <p:cNvPr id="121" name="Google Shape;121;p19"/>
          <p:cNvPicPr preferRelativeResize="0"/>
          <p:nvPr/>
        </p:nvPicPr>
        <p:blipFill>
          <a:blip r:embed="rId3">
            <a:alphaModFix/>
          </a:blip>
          <a:stretch>
            <a:fillRect/>
          </a:stretch>
        </p:blipFill>
        <p:spPr>
          <a:xfrm>
            <a:off x="-1158800" y="-49175"/>
            <a:ext cx="51435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25" name="Shape 125"/>
        <p:cNvGrpSpPr/>
        <p:nvPr/>
      </p:nvGrpSpPr>
      <p:grpSpPr>
        <a:xfrm>
          <a:off x="0" y="0"/>
          <a:ext cx="0" cy="0"/>
          <a:chOff x="0" y="0"/>
          <a:chExt cx="0" cy="0"/>
        </a:xfrm>
      </p:grpSpPr>
      <p:sp>
        <p:nvSpPr>
          <p:cNvPr id="126" name="Google Shape;126;p20"/>
          <p:cNvSpPr txBox="1"/>
          <p:nvPr>
            <p:ph type="title"/>
          </p:nvPr>
        </p:nvSpPr>
        <p:spPr>
          <a:xfrm>
            <a:off x="0" y="277075"/>
            <a:ext cx="91440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latin typeface="Century Gothic"/>
                <a:ea typeface="Century Gothic"/>
                <a:cs typeface="Century Gothic"/>
                <a:sym typeface="Century Gothic"/>
              </a:rPr>
              <a:t>Handel’s </a:t>
            </a:r>
            <a:r>
              <a:rPr b="1" lang="en-GB">
                <a:latin typeface="Century Gothic"/>
                <a:ea typeface="Century Gothic"/>
                <a:cs typeface="Century Gothic"/>
                <a:sym typeface="Century Gothic"/>
              </a:rPr>
              <a:t>Amadigi</a:t>
            </a:r>
            <a:endParaRPr b="1">
              <a:latin typeface="Century Gothic"/>
              <a:ea typeface="Century Gothic"/>
              <a:cs typeface="Century Gothic"/>
              <a:sym typeface="Century Gothic"/>
            </a:endParaRPr>
          </a:p>
        </p:txBody>
      </p:sp>
      <p:sp>
        <p:nvSpPr>
          <p:cNvPr id="127" name="Google Shape;127;p20"/>
          <p:cNvSpPr txBox="1"/>
          <p:nvPr>
            <p:ph idx="1" type="body"/>
          </p:nvPr>
        </p:nvSpPr>
        <p:spPr>
          <a:xfrm>
            <a:off x="0" y="849775"/>
            <a:ext cx="6516300" cy="41190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en-GB">
                <a:solidFill>
                  <a:schemeClr val="dk1"/>
                </a:solidFill>
                <a:latin typeface="Century Gothic"/>
                <a:ea typeface="Century Gothic"/>
                <a:cs typeface="Century Gothic"/>
                <a:sym typeface="Century Gothic"/>
              </a:rPr>
              <a:t>The famous composer, Handel, wrote an opera based on Amadis de Gaul called </a:t>
            </a:r>
            <a:r>
              <a:rPr b="1" lang="en-GB">
                <a:solidFill>
                  <a:schemeClr val="dk1"/>
                </a:solidFill>
                <a:latin typeface="Century Gothic"/>
                <a:ea typeface="Century Gothic"/>
                <a:cs typeface="Century Gothic"/>
                <a:sym typeface="Century Gothic"/>
              </a:rPr>
              <a:t>Amadigi.</a:t>
            </a:r>
            <a:endParaRPr b="1">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t/>
            </a:r>
            <a:endParaRPr b="1" sz="1000">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t/>
            </a:r>
            <a:endParaRPr b="1" sz="1000">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t/>
            </a:r>
            <a:endParaRPr i="1" sz="1000">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rPr lang="en-GB">
                <a:solidFill>
                  <a:schemeClr val="dk1"/>
                </a:solidFill>
                <a:latin typeface="Century Gothic"/>
                <a:ea typeface="Century Gothic"/>
                <a:cs typeface="Century Gothic"/>
                <a:sym typeface="Century Gothic"/>
              </a:rPr>
              <a:t>The opera “Amadigi” is a </a:t>
            </a:r>
            <a:r>
              <a:rPr b="1" lang="en-GB">
                <a:solidFill>
                  <a:schemeClr val="dk1"/>
                </a:solidFill>
                <a:latin typeface="Century Gothic"/>
                <a:ea typeface="Century Gothic"/>
                <a:cs typeface="Century Gothic"/>
                <a:sym typeface="Century Gothic"/>
              </a:rPr>
              <a:t>Chivalric Tale </a:t>
            </a:r>
            <a:r>
              <a:rPr lang="en-GB">
                <a:solidFill>
                  <a:schemeClr val="dk1"/>
                </a:solidFill>
                <a:latin typeface="Century Gothic"/>
                <a:ea typeface="Century Gothic"/>
                <a:cs typeface="Century Gothic"/>
                <a:sym typeface="Century Gothic"/>
              </a:rPr>
              <a:t>about a </a:t>
            </a:r>
            <a:r>
              <a:rPr b="1" lang="en-GB">
                <a:solidFill>
                  <a:schemeClr val="dk1"/>
                </a:solidFill>
                <a:latin typeface="Century Gothic"/>
                <a:ea typeface="Century Gothic"/>
                <a:cs typeface="Century Gothic"/>
                <a:sym typeface="Century Gothic"/>
              </a:rPr>
              <a:t>knight</a:t>
            </a:r>
            <a:r>
              <a:rPr lang="en-GB">
                <a:solidFill>
                  <a:schemeClr val="dk1"/>
                </a:solidFill>
                <a:latin typeface="Century Gothic"/>
                <a:ea typeface="Century Gothic"/>
                <a:cs typeface="Century Gothic"/>
                <a:sym typeface="Century Gothic"/>
              </a:rPr>
              <a:t>, a </a:t>
            </a:r>
            <a:r>
              <a:rPr b="1" lang="en-GB">
                <a:solidFill>
                  <a:schemeClr val="dk1"/>
                </a:solidFill>
                <a:latin typeface="Century Gothic"/>
                <a:ea typeface="Century Gothic"/>
                <a:cs typeface="Century Gothic"/>
                <a:sym typeface="Century Gothic"/>
              </a:rPr>
              <a:t>prince</a:t>
            </a:r>
            <a:r>
              <a:rPr lang="en-GB">
                <a:solidFill>
                  <a:schemeClr val="dk1"/>
                </a:solidFill>
                <a:latin typeface="Century Gothic"/>
                <a:ea typeface="Century Gothic"/>
                <a:cs typeface="Century Gothic"/>
                <a:sym typeface="Century Gothic"/>
              </a:rPr>
              <a:t>, a </a:t>
            </a:r>
            <a:r>
              <a:rPr b="1" lang="en-GB">
                <a:solidFill>
                  <a:schemeClr val="dk1"/>
                </a:solidFill>
                <a:latin typeface="Century Gothic"/>
                <a:ea typeface="Century Gothic"/>
                <a:cs typeface="Century Gothic"/>
                <a:sym typeface="Century Gothic"/>
              </a:rPr>
              <a:t>witch</a:t>
            </a:r>
            <a:r>
              <a:rPr lang="en-GB">
                <a:solidFill>
                  <a:schemeClr val="dk1"/>
                </a:solidFill>
                <a:latin typeface="Century Gothic"/>
                <a:ea typeface="Century Gothic"/>
                <a:cs typeface="Century Gothic"/>
                <a:sym typeface="Century Gothic"/>
              </a:rPr>
              <a:t> and a </a:t>
            </a:r>
            <a:r>
              <a:rPr b="1" lang="en-GB">
                <a:solidFill>
                  <a:schemeClr val="dk1"/>
                </a:solidFill>
                <a:latin typeface="Century Gothic"/>
                <a:ea typeface="Century Gothic"/>
                <a:cs typeface="Century Gothic"/>
                <a:sym typeface="Century Gothic"/>
              </a:rPr>
              <a:t>damsel</a:t>
            </a:r>
            <a:r>
              <a:rPr lang="en-GB">
                <a:solidFill>
                  <a:schemeClr val="dk1"/>
                </a:solidFill>
                <a:latin typeface="Century Gothic"/>
                <a:ea typeface="Century Gothic"/>
                <a:cs typeface="Century Gothic"/>
                <a:sym typeface="Century Gothic"/>
              </a:rPr>
              <a:t> </a:t>
            </a:r>
            <a:r>
              <a:rPr b="1" lang="en-GB">
                <a:solidFill>
                  <a:schemeClr val="dk1"/>
                </a:solidFill>
                <a:latin typeface="Century Gothic"/>
                <a:ea typeface="Century Gothic"/>
                <a:cs typeface="Century Gothic"/>
                <a:sym typeface="Century Gothic"/>
              </a:rPr>
              <a:t>in</a:t>
            </a:r>
            <a:r>
              <a:rPr lang="en-GB">
                <a:solidFill>
                  <a:schemeClr val="dk1"/>
                </a:solidFill>
                <a:latin typeface="Century Gothic"/>
                <a:ea typeface="Century Gothic"/>
                <a:cs typeface="Century Gothic"/>
                <a:sym typeface="Century Gothic"/>
              </a:rPr>
              <a:t> </a:t>
            </a:r>
            <a:r>
              <a:rPr b="1" lang="en-GB">
                <a:solidFill>
                  <a:schemeClr val="dk1"/>
                </a:solidFill>
                <a:latin typeface="Century Gothic"/>
                <a:ea typeface="Century Gothic"/>
                <a:cs typeface="Century Gothic"/>
                <a:sym typeface="Century Gothic"/>
              </a:rPr>
              <a:t>distress</a:t>
            </a:r>
            <a:r>
              <a:rPr lang="en-GB">
                <a:solidFill>
                  <a:schemeClr val="dk1"/>
                </a:solidFill>
                <a:latin typeface="Century Gothic"/>
                <a:ea typeface="Century Gothic"/>
                <a:cs typeface="Century Gothic"/>
                <a:sym typeface="Century Gothic"/>
              </a:rPr>
              <a:t>.</a:t>
            </a:r>
            <a:endParaRPr i="1">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rPr lang="en-GB">
                <a:solidFill>
                  <a:schemeClr val="dk1"/>
                </a:solidFill>
                <a:latin typeface="Century Gothic"/>
                <a:ea typeface="Century Gothic"/>
                <a:cs typeface="Century Gothic"/>
                <a:sym typeface="Century Gothic"/>
              </a:rPr>
              <a:t>The opera’s synopsis goes like this:</a:t>
            </a:r>
            <a:endParaRPr>
              <a:solidFill>
                <a:schemeClr val="dk1"/>
              </a:solidFill>
              <a:latin typeface="Century Gothic"/>
              <a:ea typeface="Century Gothic"/>
              <a:cs typeface="Century Gothic"/>
              <a:sym typeface="Century Gothic"/>
            </a:endParaRPr>
          </a:p>
          <a:p>
            <a:pPr indent="0" lvl="0" marL="0" rtl="0" algn="ctr">
              <a:spcBef>
                <a:spcPts val="1200"/>
              </a:spcBef>
              <a:spcAft>
                <a:spcPts val="1200"/>
              </a:spcAft>
              <a:buNone/>
            </a:pPr>
            <a:r>
              <a:rPr lang="en-GB">
                <a:solidFill>
                  <a:schemeClr val="dk1"/>
                </a:solidFill>
                <a:latin typeface="Century Gothic"/>
                <a:ea typeface="Century Gothic"/>
                <a:cs typeface="Century Gothic"/>
                <a:sym typeface="Century Gothic"/>
              </a:rPr>
              <a:t>"The sorceress </a:t>
            </a:r>
            <a:r>
              <a:rPr b="1" lang="en-GB">
                <a:solidFill>
                  <a:schemeClr val="dk1"/>
                </a:solidFill>
                <a:latin typeface="Century Gothic"/>
                <a:ea typeface="Century Gothic"/>
                <a:cs typeface="Century Gothic"/>
                <a:sym typeface="Century Gothic"/>
              </a:rPr>
              <a:t>Melissa</a:t>
            </a:r>
            <a:r>
              <a:rPr lang="en-GB">
                <a:solidFill>
                  <a:schemeClr val="dk1"/>
                </a:solidFill>
                <a:latin typeface="Century Gothic"/>
                <a:ea typeface="Century Gothic"/>
                <a:cs typeface="Century Gothic"/>
                <a:sym typeface="Century Gothic"/>
              </a:rPr>
              <a:t>, in love with </a:t>
            </a:r>
            <a:r>
              <a:rPr b="1" lang="en-GB">
                <a:solidFill>
                  <a:schemeClr val="dk1"/>
                </a:solidFill>
                <a:latin typeface="Century Gothic"/>
                <a:ea typeface="Century Gothic"/>
                <a:cs typeface="Century Gothic"/>
                <a:sym typeface="Century Gothic"/>
              </a:rPr>
              <a:t>Amadigi</a:t>
            </a:r>
            <a:r>
              <a:rPr lang="en-GB">
                <a:solidFill>
                  <a:schemeClr val="dk1"/>
                </a:solidFill>
                <a:latin typeface="Century Gothic"/>
                <a:ea typeface="Century Gothic"/>
                <a:cs typeface="Century Gothic"/>
                <a:sym typeface="Century Gothic"/>
              </a:rPr>
              <a:t>, has imprisoned the princess </a:t>
            </a:r>
            <a:r>
              <a:rPr b="1" lang="en-GB">
                <a:solidFill>
                  <a:schemeClr val="dk1"/>
                </a:solidFill>
                <a:latin typeface="Century Gothic"/>
                <a:ea typeface="Century Gothic"/>
                <a:cs typeface="Century Gothic"/>
                <a:sym typeface="Century Gothic"/>
              </a:rPr>
              <a:t>Oriana</a:t>
            </a:r>
            <a:r>
              <a:rPr lang="en-GB">
                <a:solidFill>
                  <a:schemeClr val="dk1"/>
                </a:solidFill>
                <a:latin typeface="Century Gothic"/>
                <a:ea typeface="Century Gothic"/>
                <a:cs typeface="Century Gothic"/>
                <a:sym typeface="Century Gothic"/>
              </a:rPr>
              <a:t> in a tower and both the knight Amadigi and the prince </a:t>
            </a:r>
            <a:r>
              <a:rPr b="1" lang="en-GB">
                <a:solidFill>
                  <a:schemeClr val="dk1"/>
                </a:solidFill>
                <a:latin typeface="Century Gothic"/>
                <a:ea typeface="Century Gothic"/>
                <a:cs typeface="Century Gothic"/>
                <a:sym typeface="Century Gothic"/>
              </a:rPr>
              <a:t>Dardano</a:t>
            </a:r>
            <a:r>
              <a:rPr lang="en-GB">
                <a:solidFill>
                  <a:schemeClr val="dk1"/>
                </a:solidFill>
                <a:latin typeface="Century Gothic"/>
                <a:ea typeface="Century Gothic"/>
                <a:cs typeface="Century Gothic"/>
                <a:sym typeface="Century Gothic"/>
              </a:rPr>
              <a:t> in her garden. After various lies, visions, and trials, the two lovers, </a:t>
            </a:r>
            <a:r>
              <a:rPr b="1" lang="en-GB">
                <a:solidFill>
                  <a:schemeClr val="dk1"/>
                </a:solidFill>
                <a:latin typeface="Century Gothic"/>
                <a:ea typeface="Century Gothic"/>
                <a:cs typeface="Century Gothic"/>
                <a:sym typeface="Century Gothic"/>
              </a:rPr>
              <a:t>Amadigi</a:t>
            </a:r>
            <a:r>
              <a:rPr lang="en-GB">
                <a:solidFill>
                  <a:schemeClr val="dk1"/>
                </a:solidFill>
                <a:latin typeface="Century Gothic"/>
                <a:ea typeface="Century Gothic"/>
                <a:cs typeface="Century Gothic"/>
                <a:sym typeface="Century Gothic"/>
              </a:rPr>
              <a:t> and </a:t>
            </a:r>
            <a:r>
              <a:rPr b="1" lang="en-GB">
                <a:solidFill>
                  <a:schemeClr val="dk1"/>
                </a:solidFill>
                <a:latin typeface="Century Gothic"/>
                <a:ea typeface="Century Gothic"/>
                <a:cs typeface="Century Gothic"/>
                <a:sym typeface="Century Gothic"/>
              </a:rPr>
              <a:t>Oriana</a:t>
            </a:r>
            <a:r>
              <a:rPr lang="en-GB">
                <a:solidFill>
                  <a:schemeClr val="dk1"/>
                </a:solidFill>
                <a:latin typeface="Century Gothic"/>
                <a:ea typeface="Century Gothic"/>
                <a:cs typeface="Century Gothic"/>
                <a:sym typeface="Century Gothic"/>
              </a:rPr>
              <a:t>, are finally united. Before then, </a:t>
            </a:r>
            <a:r>
              <a:rPr b="1" lang="en-GB">
                <a:solidFill>
                  <a:schemeClr val="dk1"/>
                </a:solidFill>
                <a:latin typeface="Century Gothic"/>
                <a:ea typeface="Century Gothic"/>
                <a:cs typeface="Century Gothic"/>
                <a:sym typeface="Century Gothic"/>
              </a:rPr>
              <a:t>Amadigi</a:t>
            </a:r>
            <a:r>
              <a:rPr lang="en-GB">
                <a:solidFill>
                  <a:schemeClr val="dk1"/>
                </a:solidFill>
                <a:latin typeface="Century Gothic"/>
                <a:ea typeface="Century Gothic"/>
                <a:cs typeface="Century Gothic"/>
                <a:sym typeface="Century Gothic"/>
              </a:rPr>
              <a:t> will kill </a:t>
            </a:r>
            <a:r>
              <a:rPr b="1" lang="en-GB">
                <a:solidFill>
                  <a:schemeClr val="dk1"/>
                </a:solidFill>
                <a:latin typeface="Century Gothic"/>
                <a:ea typeface="Century Gothic"/>
                <a:cs typeface="Century Gothic"/>
                <a:sym typeface="Century Gothic"/>
              </a:rPr>
              <a:t>Dardano</a:t>
            </a:r>
            <a:r>
              <a:rPr lang="en-GB">
                <a:solidFill>
                  <a:schemeClr val="dk1"/>
                </a:solidFill>
                <a:latin typeface="Century Gothic"/>
                <a:ea typeface="Century Gothic"/>
                <a:cs typeface="Century Gothic"/>
                <a:sym typeface="Century Gothic"/>
              </a:rPr>
              <a:t>, his companion turned rival, and </a:t>
            </a:r>
            <a:r>
              <a:rPr b="1" lang="en-GB">
                <a:solidFill>
                  <a:schemeClr val="dk1"/>
                </a:solidFill>
                <a:latin typeface="Century Gothic"/>
                <a:ea typeface="Century Gothic"/>
                <a:cs typeface="Century Gothic"/>
                <a:sym typeface="Century Gothic"/>
              </a:rPr>
              <a:t>Melissa</a:t>
            </a:r>
            <a:r>
              <a:rPr lang="en-GB">
                <a:solidFill>
                  <a:schemeClr val="dk1"/>
                </a:solidFill>
                <a:latin typeface="Century Gothic"/>
                <a:ea typeface="Century Gothic"/>
                <a:cs typeface="Century Gothic"/>
                <a:sym typeface="Century Gothic"/>
              </a:rPr>
              <a:t> will stab herself, finding her supernatural powers useless against the power of love."</a:t>
            </a:r>
            <a:endParaRPr i="1">
              <a:solidFill>
                <a:schemeClr val="dk1"/>
              </a:solidFill>
              <a:latin typeface="Century Gothic"/>
              <a:ea typeface="Century Gothic"/>
              <a:cs typeface="Century Gothic"/>
              <a:sym typeface="Century Gothic"/>
            </a:endParaRPr>
          </a:p>
        </p:txBody>
      </p:sp>
      <p:sp>
        <p:nvSpPr>
          <p:cNvPr id="128" name="Google Shape;128;p20"/>
          <p:cNvSpPr/>
          <p:nvPr/>
        </p:nvSpPr>
        <p:spPr>
          <a:xfrm>
            <a:off x="7715700" y="4429525"/>
            <a:ext cx="1428300" cy="714000"/>
          </a:xfrm>
          <a:prstGeom prst="round1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0"/>
          <p:cNvSpPr txBox="1"/>
          <p:nvPr/>
        </p:nvSpPr>
        <p:spPr>
          <a:xfrm>
            <a:off x="7760250" y="4478725"/>
            <a:ext cx="1339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Century Gothic"/>
                <a:ea typeface="Century Gothic"/>
                <a:cs typeface="Century Gothic"/>
                <a:sym typeface="Century Gothic"/>
              </a:rPr>
              <a:t>Present New Information</a:t>
            </a:r>
            <a:endParaRPr>
              <a:latin typeface="Century Gothic"/>
              <a:ea typeface="Century Gothic"/>
              <a:cs typeface="Century Gothic"/>
              <a:sym typeface="Century Gothic"/>
            </a:endParaRPr>
          </a:p>
        </p:txBody>
      </p:sp>
      <p:pic>
        <p:nvPicPr>
          <p:cNvPr id="130" name="Google Shape;130;p20"/>
          <p:cNvPicPr preferRelativeResize="0"/>
          <p:nvPr/>
        </p:nvPicPr>
        <p:blipFill>
          <a:blip r:embed="rId3">
            <a:alphaModFix/>
          </a:blip>
          <a:stretch>
            <a:fillRect/>
          </a:stretch>
        </p:blipFill>
        <p:spPr>
          <a:xfrm>
            <a:off x="6516295" y="1051588"/>
            <a:ext cx="2627598" cy="3176102"/>
          </a:xfrm>
          <a:prstGeom prst="rect">
            <a:avLst/>
          </a:prstGeom>
          <a:noFill/>
          <a:ln>
            <a:noFill/>
          </a:ln>
        </p:spPr>
      </p:pic>
      <p:sp>
        <p:nvSpPr>
          <p:cNvPr id="131" name="Google Shape;131;p20"/>
          <p:cNvSpPr/>
          <p:nvPr/>
        </p:nvSpPr>
        <p:spPr>
          <a:xfrm>
            <a:off x="714375" y="1393175"/>
            <a:ext cx="4758264" cy="936360"/>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0"/>
          <p:cNvSpPr txBox="1"/>
          <p:nvPr/>
        </p:nvSpPr>
        <p:spPr>
          <a:xfrm>
            <a:off x="1191650" y="1517825"/>
            <a:ext cx="40893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i="1" lang="en-GB" sz="1800">
                <a:solidFill>
                  <a:schemeClr val="dk1"/>
                </a:solidFill>
                <a:latin typeface="Century Gothic"/>
                <a:ea typeface="Century Gothic"/>
                <a:cs typeface="Century Gothic"/>
                <a:sym typeface="Century Gothic"/>
              </a:rPr>
              <a:t>Who can tell us what an </a:t>
            </a:r>
            <a:r>
              <a:rPr b="1" i="1" lang="en-GB" sz="1800">
                <a:solidFill>
                  <a:schemeClr val="dk1"/>
                </a:solidFill>
                <a:latin typeface="Century Gothic"/>
                <a:ea typeface="Century Gothic"/>
                <a:cs typeface="Century Gothic"/>
                <a:sym typeface="Century Gothic"/>
              </a:rPr>
              <a:t>opera </a:t>
            </a:r>
            <a:r>
              <a:rPr i="1" lang="en-GB" sz="1800">
                <a:solidFill>
                  <a:schemeClr val="dk1"/>
                </a:solidFill>
                <a:latin typeface="Century Gothic"/>
                <a:ea typeface="Century Gothic"/>
                <a:cs typeface="Century Gothic"/>
                <a:sym typeface="Century Gothic"/>
              </a:rPr>
              <a:t>is?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36" name="Shape 136"/>
        <p:cNvGrpSpPr/>
        <p:nvPr/>
      </p:nvGrpSpPr>
      <p:grpSpPr>
        <a:xfrm>
          <a:off x="0" y="0"/>
          <a:ext cx="0" cy="0"/>
          <a:chOff x="0" y="0"/>
          <a:chExt cx="0" cy="0"/>
        </a:xfrm>
      </p:grpSpPr>
      <p:sp>
        <p:nvSpPr>
          <p:cNvPr id="137" name="Google Shape;137;p21"/>
          <p:cNvSpPr txBox="1"/>
          <p:nvPr>
            <p:ph type="title"/>
          </p:nvPr>
        </p:nvSpPr>
        <p:spPr>
          <a:xfrm>
            <a:off x="311700" y="731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GB">
                <a:latin typeface="Century Gothic"/>
                <a:ea typeface="Century Gothic"/>
                <a:cs typeface="Century Gothic"/>
                <a:sym typeface="Century Gothic"/>
              </a:rPr>
              <a:t>Aidan</a:t>
            </a:r>
            <a:endParaRPr b="1">
              <a:latin typeface="Century Gothic"/>
              <a:ea typeface="Century Gothic"/>
              <a:cs typeface="Century Gothic"/>
              <a:sym typeface="Century Gothic"/>
            </a:endParaRPr>
          </a:p>
        </p:txBody>
      </p:sp>
      <p:sp>
        <p:nvSpPr>
          <p:cNvPr id="138" name="Google Shape;138;p21"/>
          <p:cNvSpPr txBox="1"/>
          <p:nvPr>
            <p:ph idx="1" type="body"/>
          </p:nvPr>
        </p:nvSpPr>
        <p:spPr>
          <a:xfrm>
            <a:off x="235500" y="607575"/>
            <a:ext cx="8520600" cy="4486800"/>
          </a:xfrm>
          <a:prstGeom prst="rect">
            <a:avLst/>
          </a:prstGeom>
          <a:ln>
            <a:noFill/>
          </a:ln>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GB">
                <a:solidFill>
                  <a:schemeClr val="dk1"/>
                </a:solidFill>
                <a:latin typeface="Century Gothic"/>
                <a:ea typeface="Century Gothic"/>
                <a:cs typeface="Century Gothic"/>
                <a:sym typeface="Century Gothic"/>
              </a:rPr>
              <a:t>Handel’s opera was written in 1715- a very long time ago. Music from the 1700s can feel quite old-fashioned now, and hard to understand. That’s why we’ve updated it: to </a:t>
            </a:r>
            <a:r>
              <a:rPr b="1" lang="en-GB">
                <a:solidFill>
                  <a:schemeClr val="dk1"/>
                </a:solidFill>
                <a:latin typeface="Century Gothic"/>
                <a:ea typeface="Century Gothic"/>
                <a:cs typeface="Century Gothic"/>
                <a:sym typeface="Century Gothic"/>
              </a:rPr>
              <a:t>Aidan</a:t>
            </a:r>
            <a:r>
              <a:rPr lang="en-GB">
                <a:solidFill>
                  <a:schemeClr val="dk1"/>
                </a:solidFill>
                <a:latin typeface="Century Gothic"/>
                <a:ea typeface="Century Gothic"/>
                <a:cs typeface="Century Gothic"/>
                <a:sym typeface="Century Gothic"/>
              </a:rPr>
              <a:t>, a short, modern-day </a:t>
            </a:r>
            <a:r>
              <a:rPr b="1" lang="en-GB">
                <a:solidFill>
                  <a:schemeClr val="dk1"/>
                </a:solidFill>
                <a:latin typeface="Century Gothic"/>
                <a:ea typeface="Century Gothic"/>
                <a:cs typeface="Century Gothic"/>
                <a:sym typeface="Century Gothic"/>
              </a:rPr>
              <a:t>video opera </a:t>
            </a:r>
            <a:r>
              <a:rPr lang="en-GB">
                <a:solidFill>
                  <a:schemeClr val="dk1"/>
                </a:solidFill>
                <a:latin typeface="Century Gothic"/>
                <a:ea typeface="Century Gothic"/>
                <a:cs typeface="Century Gothic"/>
                <a:sym typeface="Century Gothic"/>
              </a:rPr>
              <a:t>based on Amadigi!</a:t>
            </a:r>
            <a:endParaRPr>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t/>
            </a:r>
            <a:endParaRPr sz="850">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rPr b="1" lang="en-GB" u="sng">
                <a:solidFill>
                  <a:schemeClr val="dk1"/>
                </a:solidFill>
                <a:latin typeface="Century Gothic"/>
                <a:ea typeface="Century Gothic"/>
                <a:cs typeface="Century Gothic"/>
                <a:sym typeface="Century Gothic"/>
              </a:rPr>
              <a:t>Cast</a:t>
            </a:r>
            <a:endParaRPr b="1" u="sng">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rPr b="1" lang="en-GB">
                <a:solidFill>
                  <a:schemeClr val="dk1"/>
                </a:solidFill>
                <a:latin typeface="Century Gothic"/>
                <a:ea typeface="Century Gothic"/>
                <a:cs typeface="Century Gothic"/>
                <a:sym typeface="Century Gothic"/>
              </a:rPr>
              <a:t>Aidan</a:t>
            </a:r>
            <a:r>
              <a:rPr lang="en-GB">
                <a:solidFill>
                  <a:schemeClr val="dk1"/>
                </a:solidFill>
                <a:latin typeface="Century Gothic"/>
                <a:ea typeface="Century Gothic"/>
                <a:cs typeface="Century Gothic"/>
                <a:sym typeface="Century Gothic"/>
              </a:rPr>
              <a:t>: A gentle </a:t>
            </a:r>
            <a:r>
              <a:rPr b="1" lang="en-GB">
                <a:solidFill>
                  <a:schemeClr val="dk1"/>
                </a:solidFill>
                <a:latin typeface="Century Gothic"/>
                <a:ea typeface="Century Gothic"/>
                <a:cs typeface="Century Gothic"/>
                <a:sym typeface="Century Gothic"/>
              </a:rPr>
              <a:t>Knight</a:t>
            </a:r>
            <a:r>
              <a:rPr lang="en-GB">
                <a:solidFill>
                  <a:schemeClr val="dk1"/>
                </a:solidFill>
                <a:latin typeface="Century Gothic"/>
                <a:ea typeface="Century Gothic"/>
                <a:cs typeface="Century Gothic"/>
                <a:sym typeface="Century Gothic"/>
              </a:rPr>
              <a:t>, in love with Olivia</a:t>
            </a:r>
            <a:endParaRPr>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rPr b="1" lang="en-GB">
                <a:solidFill>
                  <a:schemeClr val="dk1"/>
                </a:solidFill>
                <a:latin typeface="Century Gothic"/>
                <a:ea typeface="Century Gothic"/>
                <a:cs typeface="Century Gothic"/>
                <a:sym typeface="Century Gothic"/>
              </a:rPr>
              <a:t>Dorian</a:t>
            </a:r>
            <a:r>
              <a:rPr lang="en-GB">
                <a:solidFill>
                  <a:schemeClr val="dk1"/>
                </a:solidFill>
                <a:latin typeface="Century Gothic"/>
                <a:ea typeface="Century Gothic"/>
                <a:cs typeface="Century Gothic"/>
                <a:sym typeface="Century Gothic"/>
              </a:rPr>
              <a:t>: A noble </a:t>
            </a:r>
            <a:r>
              <a:rPr b="1" lang="en-GB">
                <a:solidFill>
                  <a:schemeClr val="dk1"/>
                </a:solidFill>
                <a:latin typeface="Century Gothic"/>
                <a:ea typeface="Century Gothic"/>
                <a:cs typeface="Century Gothic"/>
                <a:sym typeface="Century Gothic"/>
              </a:rPr>
              <a:t>Prince</a:t>
            </a:r>
            <a:r>
              <a:rPr lang="en-GB">
                <a:solidFill>
                  <a:schemeClr val="dk1"/>
                </a:solidFill>
                <a:latin typeface="Century Gothic"/>
                <a:ea typeface="Century Gothic"/>
                <a:cs typeface="Century Gothic"/>
                <a:sym typeface="Century Gothic"/>
              </a:rPr>
              <a:t>, also in love with Olivia</a:t>
            </a:r>
            <a:endParaRPr>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rPr b="1" lang="en-GB">
                <a:solidFill>
                  <a:schemeClr val="dk1"/>
                </a:solidFill>
                <a:latin typeface="Century Gothic"/>
                <a:ea typeface="Century Gothic"/>
                <a:cs typeface="Century Gothic"/>
                <a:sym typeface="Century Gothic"/>
              </a:rPr>
              <a:t>Olivia</a:t>
            </a:r>
            <a:r>
              <a:rPr lang="en-GB">
                <a:solidFill>
                  <a:schemeClr val="dk1"/>
                </a:solidFill>
                <a:latin typeface="Century Gothic"/>
                <a:ea typeface="Century Gothic"/>
                <a:cs typeface="Century Gothic"/>
                <a:sym typeface="Century Gothic"/>
              </a:rPr>
              <a:t>: A beautiful </a:t>
            </a:r>
            <a:r>
              <a:rPr b="1" lang="en-GB">
                <a:solidFill>
                  <a:schemeClr val="dk1"/>
                </a:solidFill>
                <a:latin typeface="Century Gothic"/>
                <a:ea typeface="Century Gothic"/>
                <a:cs typeface="Century Gothic"/>
                <a:sym typeface="Century Gothic"/>
              </a:rPr>
              <a:t>Princess</a:t>
            </a:r>
            <a:r>
              <a:rPr lang="en-GB">
                <a:solidFill>
                  <a:schemeClr val="dk1"/>
                </a:solidFill>
                <a:latin typeface="Century Gothic"/>
                <a:ea typeface="Century Gothic"/>
                <a:cs typeface="Century Gothic"/>
                <a:sym typeface="Century Gothic"/>
              </a:rPr>
              <a:t>, in love with Aidan</a:t>
            </a:r>
            <a:endParaRPr>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rPr b="1" lang="en-GB">
                <a:solidFill>
                  <a:schemeClr val="dk1"/>
                </a:solidFill>
                <a:latin typeface="Century Gothic"/>
                <a:ea typeface="Century Gothic"/>
                <a:cs typeface="Century Gothic"/>
                <a:sym typeface="Century Gothic"/>
              </a:rPr>
              <a:t>Melissa</a:t>
            </a:r>
            <a:r>
              <a:rPr lang="en-GB">
                <a:solidFill>
                  <a:schemeClr val="dk1"/>
                </a:solidFill>
                <a:latin typeface="Century Gothic"/>
                <a:ea typeface="Century Gothic"/>
                <a:cs typeface="Century Gothic"/>
                <a:sym typeface="Century Gothic"/>
              </a:rPr>
              <a:t>: An evil </a:t>
            </a:r>
            <a:r>
              <a:rPr b="1" lang="en-GB">
                <a:solidFill>
                  <a:schemeClr val="dk1"/>
                </a:solidFill>
                <a:latin typeface="Century Gothic"/>
                <a:ea typeface="Century Gothic"/>
                <a:cs typeface="Century Gothic"/>
                <a:sym typeface="Century Gothic"/>
              </a:rPr>
              <a:t>Witch</a:t>
            </a:r>
            <a:r>
              <a:rPr lang="en-GB">
                <a:solidFill>
                  <a:schemeClr val="dk1"/>
                </a:solidFill>
                <a:latin typeface="Century Gothic"/>
                <a:ea typeface="Century Gothic"/>
                <a:cs typeface="Century Gothic"/>
                <a:sym typeface="Century Gothic"/>
              </a:rPr>
              <a:t>, also in love with Aidan</a:t>
            </a:r>
            <a:endParaRPr>
              <a:solidFill>
                <a:schemeClr val="dk1"/>
              </a:solidFill>
              <a:latin typeface="Century Gothic"/>
              <a:ea typeface="Century Gothic"/>
              <a:cs typeface="Century Gothic"/>
              <a:sym typeface="Century Gothic"/>
            </a:endParaRPr>
          </a:p>
          <a:p>
            <a:pPr indent="0" lvl="0" marL="0" rtl="0" algn="l">
              <a:spcBef>
                <a:spcPts val="1200"/>
              </a:spcBef>
              <a:spcAft>
                <a:spcPts val="0"/>
              </a:spcAft>
              <a:buNone/>
            </a:pPr>
            <a:r>
              <a:t/>
            </a:r>
            <a:endParaRPr sz="850">
              <a:solidFill>
                <a:schemeClr val="dk1"/>
              </a:solidFill>
              <a:latin typeface="Century Gothic"/>
              <a:ea typeface="Century Gothic"/>
              <a:cs typeface="Century Gothic"/>
              <a:sym typeface="Century Gothic"/>
            </a:endParaRPr>
          </a:p>
          <a:p>
            <a:pPr indent="0" lvl="0" marL="0" rtl="0" algn="l">
              <a:spcBef>
                <a:spcPts val="1200"/>
              </a:spcBef>
              <a:spcAft>
                <a:spcPts val="1200"/>
              </a:spcAft>
              <a:buNone/>
            </a:pPr>
            <a:r>
              <a:rPr i="1" lang="en-GB">
                <a:solidFill>
                  <a:schemeClr val="dk1"/>
                </a:solidFill>
                <a:latin typeface="Century Gothic"/>
                <a:ea typeface="Century Gothic"/>
                <a:cs typeface="Century Gothic"/>
                <a:sym typeface="Century Gothic"/>
              </a:rPr>
              <a:t>It’s nearly time to start watching, but first, </a:t>
            </a:r>
            <a:r>
              <a:rPr b="1" i="1" lang="en-GB">
                <a:solidFill>
                  <a:schemeClr val="dk1"/>
                </a:solidFill>
                <a:latin typeface="Century Gothic"/>
                <a:ea typeface="Century Gothic"/>
                <a:cs typeface="Century Gothic"/>
                <a:sym typeface="Century Gothic"/>
              </a:rPr>
              <a:t>label</a:t>
            </a:r>
            <a:r>
              <a:rPr i="1" lang="en-GB">
                <a:solidFill>
                  <a:schemeClr val="dk1"/>
                </a:solidFill>
                <a:latin typeface="Century Gothic"/>
                <a:ea typeface="Century Gothic"/>
                <a:cs typeface="Century Gothic"/>
                <a:sym typeface="Century Gothic"/>
              </a:rPr>
              <a:t> your Knight, Prince,               Princess and Witch with their </a:t>
            </a:r>
            <a:r>
              <a:rPr b="1" i="1" lang="en-GB">
                <a:solidFill>
                  <a:schemeClr val="dk1"/>
                </a:solidFill>
                <a:latin typeface="Century Gothic"/>
                <a:ea typeface="Century Gothic"/>
                <a:cs typeface="Century Gothic"/>
                <a:sym typeface="Century Gothic"/>
              </a:rPr>
              <a:t>names</a:t>
            </a:r>
            <a:r>
              <a:rPr i="1" lang="en-GB">
                <a:solidFill>
                  <a:schemeClr val="dk1"/>
                </a:solidFill>
                <a:latin typeface="Century Gothic"/>
                <a:ea typeface="Century Gothic"/>
                <a:cs typeface="Century Gothic"/>
                <a:sym typeface="Century Gothic"/>
              </a:rPr>
              <a:t>: Aidan, Dorian, Olivia and Melissa. </a:t>
            </a:r>
            <a:endParaRPr i="1">
              <a:solidFill>
                <a:schemeClr val="dk1"/>
              </a:solidFill>
              <a:latin typeface="Century Gothic"/>
              <a:ea typeface="Century Gothic"/>
              <a:cs typeface="Century Gothic"/>
              <a:sym typeface="Century Gothic"/>
            </a:endParaRPr>
          </a:p>
        </p:txBody>
      </p:sp>
      <p:sp>
        <p:nvSpPr>
          <p:cNvPr id="139" name="Google Shape;139;p21"/>
          <p:cNvSpPr/>
          <p:nvPr/>
        </p:nvSpPr>
        <p:spPr>
          <a:xfrm>
            <a:off x="7715700" y="4429525"/>
            <a:ext cx="1428300" cy="714000"/>
          </a:xfrm>
          <a:prstGeom prst="round1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1"/>
          <p:cNvSpPr txBox="1"/>
          <p:nvPr/>
        </p:nvSpPr>
        <p:spPr>
          <a:xfrm>
            <a:off x="7760250" y="4478725"/>
            <a:ext cx="1339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Century Gothic"/>
                <a:ea typeface="Century Gothic"/>
                <a:cs typeface="Century Gothic"/>
                <a:sym typeface="Century Gothic"/>
              </a:rPr>
              <a:t>Present New Information</a:t>
            </a:r>
            <a:endParaRPr>
              <a:latin typeface="Century Gothic"/>
              <a:ea typeface="Century Gothic"/>
              <a:cs typeface="Century Gothic"/>
              <a:sym typeface="Century Gothic"/>
            </a:endParaRPr>
          </a:p>
        </p:txBody>
      </p:sp>
      <p:pic>
        <p:nvPicPr>
          <p:cNvPr id="141" name="Google Shape;141;p21"/>
          <p:cNvPicPr preferRelativeResize="0"/>
          <p:nvPr/>
        </p:nvPicPr>
        <p:blipFill>
          <a:blip r:embed="rId3">
            <a:alphaModFix/>
          </a:blip>
          <a:stretch>
            <a:fillRect/>
          </a:stretch>
        </p:blipFill>
        <p:spPr>
          <a:xfrm>
            <a:off x="5961550" y="1633400"/>
            <a:ext cx="2338701" cy="23368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149AE4C82751468BD71D18133EA841" ma:contentTypeVersion="13" ma:contentTypeDescription="Create a new document." ma:contentTypeScope="" ma:versionID="e3669e45d974e8c5b6500cfd47abb36c">
  <xsd:schema xmlns:xsd="http://www.w3.org/2001/XMLSchema" xmlns:xs="http://www.w3.org/2001/XMLSchema" xmlns:p="http://schemas.microsoft.com/office/2006/metadata/properties" xmlns:ns2="1624911f-6d4e-4b56-8f23-a138c9503b39" xmlns:ns3="e59cacb7-b8c7-4687-9c9f-97fe87d32a6a" targetNamespace="http://schemas.microsoft.com/office/2006/metadata/properties" ma:root="true" ma:fieldsID="575ad29766167f77b49464e698776e43" ns2:_="" ns3:_="">
    <xsd:import namespace="1624911f-6d4e-4b56-8f23-a138c9503b39"/>
    <xsd:import namespace="e59cacb7-b8c7-4687-9c9f-97fe87d32a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24911f-6d4e-4b56-8f23-a138c9503b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9cacb7-b8c7-4687-9c9f-97fe87d32a6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DD212E-962E-4560-A6B6-433784BC0390}"/>
</file>

<file path=customXml/itemProps2.xml><?xml version="1.0" encoding="utf-8"?>
<ds:datastoreItem xmlns:ds="http://schemas.openxmlformats.org/officeDocument/2006/customXml" ds:itemID="{833E04CF-D605-4378-87FA-197DEE346C34}"/>
</file>

<file path=customXml/itemProps3.xml><?xml version="1.0" encoding="utf-8"?>
<ds:datastoreItem xmlns:ds="http://schemas.openxmlformats.org/officeDocument/2006/customXml" ds:itemID="{EAB05F90-35D6-42EC-AE2A-4CF66471D1DD}"/>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0x01010009149AE4C82751468BD71D18133EA841</vt:lpwstr>
  </property>
</Properties>
</file>